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755" r:id="rId3"/>
    <p:sldId id="768" r:id="rId4"/>
    <p:sldId id="769" r:id="rId5"/>
    <p:sldId id="770" r:id="rId6"/>
    <p:sldId id="771" r:id="rId7"/>
    <p:sldId id="772" r:id="rId8"/>
    <p:sldId id="773" r:id="rId9"/>
    <p:sldId id="767" r:id="rId10"/>
  </p:sldIdLst>
  <p:sldSz cx="9144000" cy="5143500" type="screen16x9"/>
  <p:notesSz cx="6797675" cy="99266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cht, Antje" initials="UA" lastIdx="2" clrIdx="1">
    <p:extLst>
      <p:ext uri="{19B8F6BF-5375-455C-9EA6-DF929625EA0E}">
        <p15:presenceInfo xmlns:p15="http://schemas.microsoft.com/office/powerpoint/2012/main" userId="S-1-5-21-1681774397-3292891888-1623808579-37390" providerId="AD"/>
      </p:ext>
    </p:extLst>
  </p:cmAuthor>
  <p:cmAuthor id="2" name="Ressel, Thomas" initials="TR" lastIdx="1" clrIdx="2">
    <p:extLst>
      <p:ext uri="{19B8F6BF-5375-455C-9EA6-DF929625EA0E}">
        <p15:presenceInfo xmlns:p15="http://schemas.microsoft.com/office/powerpoint/2012/main" userId="Ressel,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3372" autoAdjust="0"/>
  </p:normalViewPr>
  <p:slideViewPr>
    <p:cSldViewPr>
      <p:cViewPr varScale="1">
        <p:scale>
          <a:sx n="72" d="100"/>
          <a:sy n="72" d="100"/>
        </p:scale>
        <p:origin x="5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BD4C6-87F2-4370-A120-33E831D092C8}" type="datetimeFigureOut">
              <a:rPr lang="de-DE" smtClean="0"/>
              <a:t>25.10.2019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DC32-9261-4A8D-AFC3-FA10AC5FD8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87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0D9-9A0A-4A14-8114-F949F2684FF7}" type="datetimeFigureOut">
              <a:rPr lang="de-DE" smtClean="0"/>
              <a:t>25.10.2019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AE97-03E7-4E8B-B0D2-1472E0178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35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AE97-03E7-4E8B-B0D2-1472E0178A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1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AE97-03E7-4E8B-B0D2-1472E0178AF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83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www.wap.igmetall.de/" TargetMode="External"/><Relationship Id="rId4" Type="http://schemas.openxmlformats.org/officeDocument/2006/relationships/hyperlink" Target="mailto:berufsbildung@igmetall.de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mailto:berufsbildung@igmetall.d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hyperlink" Target="http://www.wap.igmetall.de/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dup0" fmla="*/ 0 w 1559566"/>
              <a:gd name="connsiteY0dup0" fmla="*/ 0 h 3868614"/>
              <a:gd name="connsiteX1dup0" fmla="*/ 1559566 w 1559566"/>
              <a:gd name="connsiteY1dup0" fmla="*/ 0 h 3868614"/>
              <a:gd name="connsiteX2dup0" fmla="*/ 424813 w 1559566"/>
              <a:gd name="connsiteY2dup0" fmla="*/ 3663256 h 3868614"/>
              <a:gd name="connsiteX3dup0" fmla="*/ 0 w 1559566"/>
              <a:gd name="connsiteY3dup0" fmla="*/ 3868614 h 3868614"/>
              <a:gd name="connsiteX4dup0" fmla="*/ 0 w 1559566"/>
              <a:gd name="connsiteY4dup0" fmla="*/ 0 h 3868614"/>
              <a:gd name="connsiteX0dup0dup1" fmla="*/ 0 w 1559566"/>
              <a:gd name="connsiteY0dup0dup1" fmla="*/ 0 h 3868614"/>
              <a:gd name="connsiteX1dup0dup1" fmla="*/ 1559566 w 1559566"/>
              <a:gd name="connsiteY1dup0dup1" fmla="*/ 0 h 3868614"/>
              <a:gd name="connsiteX2dup0dup1" fmla="*/ 577634 w 1559566"/>
              <a:gd name="connsiteY2dup0dup1" fmla="*/ 3755016 h 3868614"/>
              <a:gd name="connsiteX3dup0dup1" fmla="*/ 0 w 1559566"/>
              <a:gd name="connsiteY3dup0dup1" fmla="*/ 3868614 h 3868614"/>
              <a:gd name="connsiteX4dup0dup1" fmla="*/ 0 w 1559566"/>
              <a:gd name="connsiteY4dup0dup1" fmla="*/ 0 h 3868614"/>
              <a:gd name="connsiteX0dup0dup1dup2" fmla="*/ 0 w 1842555"/>
              <a:gd name="connsiteY0dup0dup1dup2" fmla="*/ 0 h 3868614"/>
              <a:gd name="connsiteX1dup0dup1dup2" fmla="*/ 1842555 w 1842555"/>
              <a:gd name="connsiteY1dup0dup1dup2" fmla="*/ 172029 h 3868614"/>
              <a:gd name="connsiteX2dup0dup1dup2" fmla="*/ 577634 w 1842555"/>
              <a:gd name="connsiteY2dup0dup1dup2" fmla="*/ 3755016 h 3868614"/>
              <a:gd name="connsiteX3dup0dup1dup2" fmla="*/ 0 w 1842555"/>
              <a:gd name="connsiteY3dup0dup1dup2" fmla="*/ 3868614 h 3868614"/>
              <a:gd name="connsiteX4dup0dup1dup2" fmla="*/ 0 w 1842555"/>
              <a:gd name="connsiteY4dup0dup1dup2" fmla="*/ 0 h 3868614"/>
              <a:gd name="connsiteX0dup0dup1dup2dup3" fmla="*/ 0 w 1842555"/>
              <a:gd name="connsiteY0dup0dup1dup2dup3" fmla="*/ 0 h 3868614"/>
              <a:gd name="connsiteX1dup0dup1dup2dup3" fmla="*/ 1842555 w 1842555"/>
              <a:gd name="connsiteY1dup0dup1dup2dup3" fmla="*/ 172029 h 3868614"/>
              <a:gd name="connsiteX2dup0dup1dup2dup3" fmla="*/ 634265 w 1842555"/>
              <a:gd name="connsiteY2dup0dup1dup2dup3" fmla="*/ 3783743 h 3868614"/>
              <a:gd name="connsiteX3dup0dup1dup2dup3" fmla="*/ 0 w 1842555"/>
              <a:gd name="connsiteY3dup0dup1dup2dup3" fmla="*/ 3868614 h 3868614"/>
              <a:gd name="connsiteX4dup0dup1dup2dup3" fmla="*/ 0 w 1842555"/>
              <a:gd name="connsiteY4dup0dup1dup2dup3" fmla="*/ 0 h 3868614"/>
              <a:gd name="connsiteX0dup0dup1dup2dup3dup4" fmla="*/ 0 w 1842555"/>
              <a:gd name="connsiteY0dup0dup1dup2dup3dup4" fmla="*/ 0 h 3868614"/>
              <a:gd name="connsiteX1dup0dup1dup2dup3dup4" fmla="*/ 1842555 w 1842555"/>
              <a:gd name="connsiteY1dup0dup1dup2dup3dup4" fmla="*/ 172029 h 3868614"/>
              <a:gd name="connsiteX2dup0dup1dup2dup3dup4" fmla="*/ 487189 w 1842555"/>
              <a:gd name="connsiteY2dup0dup1dup2dup3dup4" fmla="*/ 3680657 h 3868614"/>
              <a:gd name="connsiteX3dup0dup1dup2dup3dup4" fmla="*/ 0 w 1842555"/>
              <a:gd name="connsiteY3dup0dup1dup2dup3dup4" fmla="*/ 3868614 h 3868614"/>
              <a:gd name="connsiteX4dup0dup1dup2dup3dup4" fmla="*/ 0 w 1842555"/>
              <a:gd name="connsiteY4dup0dup1dup2dup3dup4" fmla="*/ 0 h 3868614"/>
              <a:gd name="connsiteX0dup0dup1dup2dup3dup4dup5" fmla="*/ 0 w 1600947"/>
              <a:gd name="connsiteY0dup0dup1dup2dup3dup4dup5" fmla="*/ 0 h 3868614"/>
              <a:gd name="connsiteX1dup0dup1dup2dup3dup4dup5" fmla="*/ 1600947 w 1600947"/>
              <a:gd name="connsiteY1dup0dup1dup2dup3dup4dup5" fmla="*/ 807584 h 3868614"/>
              <a:gd name="connsiteX2dup0dup1dup2dup3dup4dup5" fmla="*/ 487189 w 1600947"/>
              <a:gd name="connsiteY2dup0dup1dup2dup3dup4dup5" fmla="*/ 3680657 h 3868614"/>
              <a:gd name="connsiteX3dup0dup1dup2dup3dup4dup5" fmla="*/ 0 w 1600947"/>
              <a:gd name="connsiteY3dup0dup1dup2dup3dup4dup5" fmla="*/ 3868614 h 3868614"/>
              <a:gd name="connsiteX4dup0dup1dup2dup3dup4dup5" fmla="*/ 0 w 1600947"/>
              <a:gd name="connsiteY4dup0dup1dup2dup3dup4dup5" fmla="*/ 0 h 3868614"/>
              <a:gd name="connsiteX0dup0dup1dup2dup3dup4dup5dup6" fmla="*/ 0 w 1603382"/>
              <a:gd name="connsiteY0dup0dup1dup2dup3dup4dup5dup6" fmla="*/ 0 h 3868614"/>
              <a:gd name="connsiteX1dup0dup1dup2dup3dup4dup5dup6" fmla="*/ 1603382 w 1603382"/>
              <a:gd name="connsiteY1dup0dup1dup2dup3dup4dup5dup6" fmla="*/ 815034 h 3868614"/>
              <a:gd name="connsiteX2dup0dup1dup2dup3dup4dup5dup6" fmla="*/ 487189 w 1603382"/>
              <a:gd name="connsiteY2dup0dup1dup2dup3dup4dup5dup6" fmla="*/ 3680657 h 3868614"/>
              <a:gd name="connsiteX3dup0dup1dup2dup3dup4dup5dup6" fmla="*/ 0 w 1603382"/>
              <a:gd name="connsiteY3dup0dup1dup2dup3dup4dup5dup6" fmla="*/ 3868614 h 3868614"/>
              <a:gd name="connsiteX4dup0dup1dup2dup3dup4dup5dup6" fmla="*/ 0 w 1603382"/>
              <a:gd name="connsiteY4dup0dup1dup2dup3dup4dup5dup6" fmla="*/ 0 h 3868614"/>
              <a:gd name="connsiteX0dup0dup1dup2dup3dup4dup5dup6dup7" fmla="*/ 0 w 1603382"/>
              <a:gd name="connsiteY0dup0dup1dup2dup3dup4dup5dup6dup7" fmla="*/ 0 h 4431387"/>
              <a:gd name="connsiteX1dup0dup1dup2dup3dup4dup5dup6dup7" fmla="*/ 1603382 w 1603382"/>
              <a:gd name="connsiteY1dup0dup1dup2dup3dup4dup5dup6dup7" fmla="*/ 815034 h 4431387"/>
              <a:gd name="connsiteX2dup0dup1dup2dup3dup4dup5dup6dup7" fmla="*/ 19379 w 1603382"/>
              <a:gd name="connsiteY2dup0dup1dup2dup3dup4dup5dup6dup7" fmla="*/ 4431387 h 4431387"/>
              <a:gd name="connsiteX3dup0dup1dup2dup3dup4dup5dup6dup7" fmla="*/ 0 w 1603382"/>
              <a:gd name="connsiteY3dup0dup1dup2dup3dup4dup5dup6dup7" fmla="*/ 3868614 h 4431387"/>
              <a:gd name="connsiteX4dup0dup1dup2dup3dup4dup5dup6dup7" fmla="*/ 0 w 1603382"/>
              <a:gd name="connsiteY4dup0dup1dup2dup3dup4dup5dup6dup7" fmla="*/ 0 h 4431387"/>
              <a:gd name="connsiteX0dup0dup1dup2dup3dup4dup5dup6dup7dup8" fmla="*/ 0 w 1741767"/>
              <a:gd name="connsiteY0dup0dup1dup2dup3dup4dup5dup6dup7dup8" fmla="*/ 0 h 4431387"/>
              <a:gd name="connsiteX1dup0dup1dup2dup3dup4dup5dup6dup7dup8" fmla="*/ 1741767 w 1741767"/>
              <a:gd name="connsiteY1dup0dup1dup2dup3dup4dup5dup6dup7dup8" fmla="*/ 885230 h 4431387"/>
              <a:gd name="connsiteX2dup0dup1dup2dup3dup4dup5dup6dup7dup8" fmla="*/ 19379 w 1741767"/>
              <a:gd name="connsiteY2dup0dup1dup2dup3dup4dup5dup6dup7dup8" fmla="*/ 4431387 h 4431387"/>
              <a:gd name="connsiteX3dup0dup1dup2dup3dup4dup5dup6dup7dup8" fmla="*/ 0 w 1741767"/>
              <a:gd name="connsiteY3dup0dup1dup2dup3dup4dup5dup6dup7dup8" fmla="*/ 3868614 h 4431387"/>
              <a:gd name="connsiteX4dup0dup1dup2dup3dup4dup5dup6dup7dup8" fmla="*/ 0 w 1741767"/>
              <a:gd name="connsiteY4dup0dup1dup2dup3dup4dup5dup6dup7dup8" fmla="*/ 0 h 4431387"/>
            </a:gdLst>
            <a:ahLst/>
            <a:cxnLst>
              <a:cxn ang="0">
                <a:pos x="connsiteX0dup0dup1dup2dup3dup4dup5dup6dup7dup8" y="connsiteY0dup0dup1dup2dup3dup4dup5dup6dup7dup8"/>
              </a:cxn>
              <a:cxn ang="0">
                <a:pos x="connsiteX1dup0dup1dup2dup3dup4dup5dup6dup7dup8" y="connsiteY1dup0dup1dup2dup3dup4dup5dup6dup7dup8"/>
              </a:cxn>
              <a:cxn ang="0">
                <a:pos x="connsiteX2dup0dup1dup2dup3dup4dup5dup6dup7dup8" y="connsiteY2dup0dup1dup2dup3dup4dup5dup6dup7dup8"/>
              </a:cxn>
              <a:cxn ang="0">
                <a:pos x="connsiteX3dup0dup1dup2dup3dup4dup5dup6dup7dup8" y="connsiteY3dup0dup1dup2dup3dup4dup5dup6dup7dup8"/>
              </a:cxn>
              <a:cxn ang="0">
                <a:pos x="connsiteX4dup0dup1dup2dup3dup4dup5dup6dup7dup8" y="connsiteY4dup0dup1dup2dup3dup4dup5dup6dup7dup8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/>
              <a:t>PRÄSENTATIONSTITEL BEARBEITEN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544563"/>
            <a:ext cx="3187699" cy="135421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/>
            <a: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 METALL </a:t>
            </a:r>
            <a:b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100" b="1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Vorstand</a:t>
            </a:r>
          </a:p>
          <a:p>
            <a:pPr algn="r"/>
            <a:endParaRPr lang="de-DE" sz="1100" b="0" i="0" kern="1200" dirty="0" smtClean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Ressort Bildungs- und Qualifizierungspolitik</a:t>
            </a:r>
          </a:p>
          <a:p>
            <a:pPr algn="r"/>
            <a: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berufsbildung@igmetall.de</a:t>
            </a:r>
            <a:endParaRPr lang="de-DE" sz="1100" b="0" i="0" kern="1200" dirty="0" smtClean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r>
              <a:rPr lang="de-DE" sz="1100" b="0" i="0" kern="1200" baseline="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/>
              </a:rPr>
              <a:t>www.wap.igmetall.de</a:t>
            </a:r>
            <a:r>
              <a:rPr lang="de-DE" sz="1100" b="0" i="0" kern="1200" baseline="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lang="de-DE" sz="1100" b="0" i="0" kern="1200" dirty="0" smtClean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dup0" fmla="*/ 0 w 1559566"/>
              <a:gd name="connsiteY0dup0" fmla="*/ 0 h 3868614"/>
              <a:gd name="connsiteX1dup0" fmla="*/ 1559566 w 1559566"/>
              <a:gd name="connsiteY1dup0" fmla="*/ 0 h 3868614"/>
              <a:gd name="connsiteX2dup0" fmla="*/ 424813 w 1559566"/>
              <a:gd name="connsiteY2dup0" fmla="*/ 3663256 h 3868614"/>
              <a:gd name="connsiteX3dup0" fmla="*/ 0 w 1559566"/>
              <a:gd name="connsiteY3dup0" fmla="*/ 3868614 h 3868614"/>
              <a:gd name="connsiteX4dup0" fmla="*/ 0 w 1559566"/>
              <a:gd name="connsiteY4dup0" fmla="*/ 0 h 3868614"/>
              <a:gd name="connsiteX0dup0dup1" fmla="*/ 0 w 1559566"/>
              <a:gd name="connsiteY0dup0dup1" fmla="*/ 0 h 3868614"/>
              <a:gd name="connsiteX1dup0dup1" fmla="*/ 1559566 w 1559566"/>
              <a:gd name="connsiteY1dup0dup1" fmla="*/ 0 h 3868614"/>
              <a:gd name="connsiteX2dup0dup1" fmla="*/ 577634 w 1559566"/>
              <a:gd name="connsiteY2dup0dup1" fmla="*/ 3755016 h 3868614"/>
              <a:gd name="connsiteX3dup0dup1" fmla="*/ 0 w 1559566"/>
              <a:gd name="connsiteY3dup0dup1" fmla="*/ 3868614 h 3868614"/>
              <a:gd name="connsiteX4dup0dup1" fmla="*/ 0 w 1559566"/>
              <a:gd name="connsiteY4dup0dup1" fmla="*/ 0 h 3868614"/>
              <a:gd name="connsiteX0dup0dup1dup2" fmla="*/ 0 w 1842555"/>
              <a:gd name="connsiteY0dup0dup1dup2" fmla="*/ 0 h 3868614"/>
              <a:gd name="connsiteX1dup0dup1dup2" fmla="*/ 1842555 w 1842555"/>
              <a:gd name="connsiteY1dup0dup1dup2" fmla="*/ 172029 h 3868614"/>
              <a:gd name="connsiteX2dup0dup1dup2" fmla="*/ 577634 w 1842555"/>
              <a:gd name="connsiteY2dup0dup1dup2" fmla="*/ 3755016 h 3868614"/>
              <a:gd name="connsiteX3dup0dup1dup2" fmla="*/ 0 w 1842555"/>
              <a:gd name="connsiteY3dup0dup1dup2" fmla="*/ 3868614 h 3868614"/>
              <a:gd name="connsiteX4dup0dup1dup2" fmla="*/ 0 w 1842555"/>
              <a:gd name="connsiteY4dup0dup1dup2" fmla="*/ 0 h 3868614"/>
              <a:gd name="connsiteX0dup0dup1dup2dup3" fmla="*/ 0 w 1842555"/>
              <a:gd name="connsiteY0dup0dup1dup2dup3" fmla="*/ 0 h 3868614"/>
              <a:gd name="connsiteX1dup0dup1dup2dup3" fmla="*/ 1842555 w 1842555"/>
              <a:gd name="connsiteY1dup0dup1dup2dup3" fmla="*/ 172029 h 3868614"/>
              <a:gd name="connsiteX2dup0dup1dup2dup3" fmla="*/ 634265 w 1842555"/>
              <a:gd name="connsiteY2dup0dup1dup2dup3" fmla="*/ 3783743 h 3868614"/>
              <a:gd name="connsiteX3dup0dup1dup2dup3" fmla="*/ 0 w 1842555"/>
              <a:gd name="connsiteY3dup0dup1dup2dup3" fmla="*/ 3868614 h 3868614"/>
              <a:gd name="connsiteX4dup0dup1dup2dup3" fmla="*/ 0 w 1842555"/>
              <a:gd name="connsiteY4dup0dup1dup2dup3" fmla="*/ 0 h 3868614"/>
              <a:gd name="connsiteX0dup0dup1dup2dup3dup4" fmla="*/ 0 w 1842555"/>
              <a:gd name="connsiteY0dup0dup1dup2dup3dup4" fmla="*/ 0 h 3868614"/>
              <a:gd name="connsiteX1dup0dup1dup2dup3dup4" fmla="*/ 1842555 w 1842555"/>
              <a:gd name="connsiteY1dup0dup1dup2dup3dup4" fmla="*/ 172029 h 3868614"/>
              <a:gd name="connsiteX2dup0dup1dup2dup3dup4" fmla="*/ 487189 w 1842555"/>
              <a:gd name="connsiteY2dup0dup1dup2dup3dup4" fmla="*/ 3680657 h 3868614"/>
              <a:gd name="connsiteX3dup0dup1dup2dup3dup4" fmla="*/ 0 w 1842555"/>
              <a:gd name="connsiteY3dup0dup1dup2dup3dup4" fmla="*/ 3868614 h 3868614"/>
              <a:gd name="connsiteX4dup0dup1dup2dup3dup4" fmla="*/ 0 w 1842555"/>
              <a:gd name="connsiteY4dup0dup1dup2dup3dup4" fmla="*/ 0 h 3868614"/>
              <a:gd name="connsiteX0dup0dup1dup2dup3dup4dup5" fmla="*/ 0 w 1600947"/>
              <a:gd name="connsiteY0dup0dup1dup2dup3dup4dup5" fmla="*/ 0 h 3868614"/>
              <a:gd name="connsiteX1dup0dup1dup2dup3dup4dup5" fmla="*/ 1600947 w 1600947"/>
              <a:gd name="connsiteY1dup0dup1dup2dup3dup4dup5" fmla="*/ 807584 h 3868614"/>
              <a:gd name="connsiteX2dup0dup1dup2dup3dup4dup5" fmla="*/ 487189 w 1600947"/>
              <a:gd name="connsiteY2dup0dup1dup2dup3dup4dup5" fmla="*/ 3680657 h 3868614"/>
              <a:gd name="connsiteX3dup0dup1dup2dup3dup4dup5" fmla="*/ 0 w 1600947"/>
              <a:gd name="connsiteY3dup0dup1dup2dup3dup4dup5" fmla="*/ 3868614 h 3868614"/>
              <a:gd name="connsiteX4dup0dup1dup2dup3dup4dup5" fmla="*/ 0 w 1600947"/>
              <a:gd name="connsiteY4dup0dup1dup2dup3dup4dup5" fmla="*/ 0 h 3868614"/>
              <a:gd name="connsiteX0dup0dup1dup2dup3dup4dup5dup6" fmla="*/ 0 w 1603382"/>
              <a:gd name="connsiteY0dup0dup1dup2dup3dup4dup5dup6" fmla="*/ 0 h 3868614"/>
              <a:gd name="connsiteX1dup0dup1dup2dup3dup4dup5dup6" fmla="*/ 1603382 w 1603382"/>
              <a:gd name="connsiteY1dup0dup1dup2dup3dup4dup5dup6" fmla="*/ 815034 h 3868614"/>
              <a:gd name="connsiteX2dup0dup1dup2dup3dup4dup5dup6" fmla="*/ 487189 w 1603382"/>
              <a:gd name="connsiteY2dup0dup1dup2dup3dup4dup5dup6" fmla="*/ 3680657 h 3868614"/>
              <a:gd name="connsiteX3dup0dup1dup2dup3dup4dup5dup6" fmla="*/ 0 w 1603382"/>
              <a:gd name="connsiteY3dup0dup1dup2dup3dup4dup5dup6" fmla="*/ 3868614 h 3868614"/>
              <a:gd name="connsiteX4dup0dup1dup2dup3dup4dup5dup6" fmla="*/ 0 w 1603382"/>
              <a:gd name="connsiteY4dup0dup1dup2dup3dup4dup5dup6" fmla="*/ 0 h 3868614"/>
              <a:gd name="connsiteX0dup0dup1dup2dup3dup4dup5dup6dup7" fmla="*/ 0 w 1603382"/>
              <a:gd name="connsiteY0dup0dup1dup2dup3dup4dup5dup6dup7" fmla="*/ 0 h 4431387"/>
              <a:gd name="connsiteX1dup0dup1dup2dup3dup4dup5dup6dup7" fmla="*/ 1603382 w 1603382"/>
              <a:gd name="connsiteY1dup0dup1dup2dup3dup4dup5dup6dup7" fmla="*/ 815034 h 4431387"/>
              <a:gd name="connsiteX2dup0dup1dup2dup3dup4dup5dup6dup7" fmla="*/ 19379 w 1603382"/>
              <a:gd name="connsiteY2dup0dup1dup2dup3dup4dup5dup6dup7" fmla="*/ 4431387 h 4431387"/>
              <a:gd name="connsiteX3dup0dup1dup2dup3dup4dup5dup6dup7" fmla="*/ 0 w 1603382"/>
              <a:gd name="connsiteY3dup0dup1dup2dup3dup4dup5dup6dup7" fmla="*/ 3868614 h 4431387"/>
              <a:gd name="connsiteX4dup0dup1dup2dup3dup4dup5dup6dup7" fmla="*/ 0 w 1603382"/>
              <a:gd name="connsiteY4dup0dup1dup2dup3dup4dup5dup6dup7" fmla="*/ 0 h 4431387"/>
              <a:gd name="connsiteX0dup0dup1dup2dup3dup4dup5dup6dup7dup8" fmla="*/ 0 w 1741767"/>
              <a:gd name="connsiteY0dup0dup1dup2dup3dup4dup5dup6dup7dup8" fmla="*/ 0 h 4431387"/>
              <a:gd name="connsiteX1dup0dup1dup2dup3dup4dup5dup6dup7dup8" fmla="*/ 1741767 w 1741767"/>
              <a:gd name="connsiteY1dup0dup1dup2dup3dup4dup5dup6dup7dup8" fmla="*/ 885230 h 4431387"/>
              <a:gd name="connsiteX2dup0dup1dup2dup3dup4dup5dup6dup7dup8" fmla="*/ 19379 w 1741767"/>
              <a:gd name="connsiteY2dup0dup1dup2dup3dup4dup5dup6dup7dup8" fmla="*/ 4431387 h 4431387"/>
              <a:gd name="connsiteX3dup0dup1dup2dup3dup4dup5dup6dup7dup8" fmla="*/ 0 w 1741767"/>
              <a:gd name="connsiteY3dup0dup1dup2dup3dup4dup5dup6dup7dup8" fmla="*/ 3868614 h 4431387"/>
              <a:gd name="connsiteX4dup0dup1dup2dup3dup4dup5dup6dup7dup8" fmla="*/ 0 w 1741767"/>
              <a:gd name="connsiteY4dup0dup1dup2dup3dup4dup5dup6dup7dup8" fmla="*/ 0 h 4431387"/>
            </a:gdLst>
            <a:ahLst/>
            <a:cxnLst>
              <a:cxn ang="0">
                <a:pos x="connsiteX0dup0dup1dup2dup3dup4dup5dup6dup7dup8" y="connsiteY0dup0dup1dup2dup3dup4dup5dup6dup7dup8"/>
              </a:cxn>
              <a:cxn ang="0">
                <a:pos x="connsiteX1dup0dup1dup2dup3dup4dup5dup6dup7dup8" y="connsiteY1dup0dup1dup2dup3dup4dup5dup6dup7dup8"/>
              </a:cxn>
              <a:cxn ang="0">
                <a:pos x="connsiteX2dup0dup1dup2dup3dup4dup5dup6dup7dup8" y="connsiteY2dup0dup1dup2dup3dup4dup5dup6dup7dup8"/>
              </a:cxn>
              <a:cxn ang="0">
                <a:pos x="connsiteX3dup0dup1dup2dup3dup4dup5dup6dup7dup8" y="connsiteY3dup0dup1dup2dup3dup4dup5dup6dup7dup8"/>
              </a:cxn>
              <a:cxn ang="0">
                <a:pos x="connsiteX4dup0dup1dup2dup3dup4dup5dup6dup7dup8" y="connsiteY4dup0dup1dup2dup3dup4dup5dup6dup7dup8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/>
              <a:t>PRÄSENTATIONSTITEL BEARBEITEN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 BEARBEITEN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Datum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/>
              <a:t>ZWISCHENTITEL BEARBEITEN</a:t>
            </a:r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Mastertextformat bearbeitenZweite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dup0" fmla="*/ 0 w 3719689"/>
              <a:gd name="connsiteY0dup0" fmla="*/ 1492250 h 3366205"/>
              <a:gd name="connsiteX1dup0" fmla="*/ 1422400 w 3719689"/>
              <a:gd name="connsiteY1dup0" fmla="*/ 0 h 3366205"/>
              <a:gd name="connsiteX2dup0" fmla="*/ 3719689 w 3719689"/>
              <a:gd name="connsiteY2dup0" fmla="*/ 3366205 h 3366205"/>
              <a:gd name="connsiteX3dup0" fmla="*/ 0 w 3719689"/>
              <a:gd name="connsiteY3dup0" fmla="*/ 1492250 h 3366205"/>
              <a:gd name="connsiteX0dup0dup1" fmla="*/ 0 w 3905955"/>
              <a:gd name="connsiteY0dup0dup1" fmla="*/ 1938161 h 3812116"/>
              <a:gd name="connsiteX1dup0dup1" fmla="*/ 3905955 w 3905955"/>
              <a:gd name="connsiteY1dup0dup1" fmla="*/ 0 h 3812116"/>
              <a:gd name="connsiteX2dup0dup1" fmla="*/ 3719689 w 3905955"/>
              <a:gd name="connsiteY2dup0dup1" fmla="*/ 3812116 h 3812116"/>
              <a:gd name="connsiteX3dup0dup1" fmla="*/ 0 w 3905955"/>
              <a:gd name="connsiteY3dup0dup1" fmla="*/ 1938161 h 3812116"/>
              <a:gd name="connsiteX0dup0dup1dup2" fmla="*/ 0 w 3905955"/>
              <a:gd name="connsiteY0dup0dup1dup2" fmla="*/ 1938161 h 3496027"/>
              <a:gd name="connsiteX1dup0dup1dup2" fmla="*/ 3905955 w 3905955"/>
              <a:gd name="connsiteY1dup0dup1dup2" fmla="*/ 0 h 3496027"/>
              <a:gd name="connsiteX2dup0dup1dup2" fmla="*/ 3900311 w 3905955"/>
              <a:gd name="connsiteY2dup0dup1dup2" fmla="*/ 3496027 h 3496027"/>
              <a:gd name="connsiteX3dup0dup1dup2" fmla="*/ 0 w 3905955"/>
              <a:gd name="connsiteY3dup0dup1dup2" fmla="*/ 1938161 h 3496027"/>
              <a:gd name="connsiteX0dup0dup1dup2dup3" fmla="*/ 0 w 3900342"/>
              <a:gd name="connsiteY0dup0dup1dup2dup3" fmla="*/ 1830917 h 3388783"/>
              <a:gd name="connsiteX1dup0dup1dup2dup3" fmla="*/ 3821289 w 3900342"/>
              <a:gd name="connsiteY1dup0dup1dup2dup3" fmla="*/ 0 h 3388783"/>
              <a:gd name="connsiteX2dup0dup1dup2dup3" fmla="*/ 3900311 w 3900342"/>
              <a:gd name="connsiteY2dup0dup1dup2dup3" fmla="*/ 3388783 h 3388783"/>
              <a:gd name="connsiteX3dup0dup1dup2dup3" fmla="*/ 0 w 3900342"/>
              <a:gd name="connsiteY3dup0dup1dup2dup3" fmla="*/ 1830917 h 3388783"/>
              <a:gd name="connsiteX0dup0dup1dup2dup3dup4" fmla="*/ 0 w 3900561"/>
              <a:gd name="connsiteY0dup0dup1dup2dup3dup4" fmla="*/ 1932517 h 3490383"/>
              <a:gd name="connsiteX1dup0dup1dup2dup3dup4" fmla="*/ 3894666 w 3900561"/>
              <a:gd name="connsiteY1dup0dup1dup2dup3dup4" fmla="*/ 0 h 3490383"/>
              <a:gd name="connsiteX2dup0dup1dup2dup3dup4" fmla="*/ 3900311 w 3900561"/>
              <a:gd name="connsiteY2dup0dup1dup2dup3dup4" fmla="*/ 3490383 h 3490383"/>
              <a:gd name="connsiteX3dup0dup1dup2dup3dup4" fmla="*/ 0 w 3900561"/>
              <a:gd name="connsiteY3dup0dup1dup2dup3dup4" fmla="*/ 1932517 h 3490383"/>
              <a:gd name="connsiteX0dup0dup1dup2dup3dup4dup5" fmla="*/ 0 w 3895208"/>
              <a:gd name="connsiteY0dup0dup1dup2dup3dup4dup5" fmla="*/ 1932517 h 3908072"/>
              <a:gd name="connsiteX1dup0dup1dup2dup3dup4dup5" fmla="*/ 3894666 w 3895208"/>
              <a:gd name="connsiteY1dup0dup1dup2dup3dup4dup5" fmla="*/ 0 h 3908072"/>
              <a:gd name="connsiteX2dup0dup1dup2dup3dup4dup5" fmla="*/ 3894666 w 3895208"/>
              <a:gd name="connsiteY2dup0dup1dup2dup3dup4dup5" fmla="*/ 3908072 h 3908072"/>
              <a:gd name="connsiteX3dup0dup1dup2dup3dup4dup5" fmla="*/ 0 w 3895208"/>
              <a:gd name="connsiteY3dup0dup1dup2dup3dup4dup5" fmla="*/ 1932517 h 3908072"/>
            </a:gdLst>
            <a:ahLst/>
            <a:cxnLst>
              <a:cxn ang="0">
                <a:pos x="connsiteX0dup0dup1dup2dup3dup4dup5" y="connsiteY0dup0dup1dup2dup3dup4dup5"/>
              </a:cxn>
              <a:cxn ang="0">
                <a:pos x="connsiteX1dup0dup1dup2dup3dup4dup5" y="connsiteY1dup0dup1dup2dup3dup4dup5"/>
              </a:cxn>
              <a:cxn ang="0">
                <a:pos x="connsiteX2dup0dup1dup2dup3dup4dup5" y="connsiteY2dup0dup1dup2dup3dup4dup5"/>
              </a:cxn>
              <a:cxn ang="0">
                <a:pos x="connsiteX3dup0dup1dup2dup3dup4dup5" y="connsiteY3dup0dup1dup2dup3dup4dup5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dup0" fmla="*/ 0 w 1614487"/>
              <a:gd name="connsiteY0dup0" fmla="*/ 0 h 2119313"/>
              <a:gd name="connsiteX1dup0" fmla="*/ 1614487 w 1614487"/>
              <a:gd name="connsiteY1dup0" fmla="*/ 2119313 h 2119313"/>
              <a:gd name="connsiteX2dup0" fmla="*/ 0 w 1614487"/>
              <a:gd name="connsiteY2dup0" fmla="*/ 2119313 h 2119313"/>
              <a:gd name="connsiteX3dup0" fmla="*/ 0 w 1614487"/>
              <a:gd name="connsiteY3dup0" fmla="*/ 0 h 2119313"/>
              <a:gd name="connsiteX0dup0dup1" fmla="*/ 90054 w 1614487"/>
              <a:gd name="connsiteY0dup0dup1" fmla="*/ 0 h 2244004"/>
              <a:gd name="connsiteX1dup0dup1" fmla="*/ 1614487 w 1614487"/>
              <a:gd name="connsiteY1dup0dup1" fmla="*/ 2244004 h 2244004"/>
              <a:gd name="connsiteX2dup0dup1" fmla="*/ 0 w 1614487"/>
              <a:gd name="connsiteY2dup0dup1" fmla="*/ 2244004 h 2244004"/>
              <a:gd name="connsiteX3dup0dup1" fmla="*/ 90054 w 1614487"/>
              <a:gd name="connsiteY3dup0dup1" fmla="*/ 0 h 2244004"/>
              <a:gd name="connsiteX0dup0dup1dup2" fmla="*/ 0 w 1524433"/>
              <a:gd name="connsiteY0dup0dup1dup2" fmla="*/ 0 h 2244004"/>
              <a:gd name="connsiteX1dup0dup1dup2" fmla="*/ 1524433 w 1524433"/>
              <a:gd name="connsiteY1dup0dup1dup2" fmla="*/ 2244004 h 2244004"/>
              <a:gd name="connsiteX2dup0dup1dup2" fmla="*/ 6927 w 1524433"/>
              <a:gd name="connsiteY2dup0dup1dup2" fmla="*/ 2160877 h 2244004"/>
              <a:gd name="connsiteX3dup0dup1dup2" fmla="*/ 0 w 1524433"/>
              <a:gd name="connsiteY3dup0dup1dup2" fmla="*/ 0 h 2244004"/>
              <a:gd name="connsiteX0dup0dup1dup2dup3" fmla="*/ 0 w 2120179"/>
              <a:gd name="connsiteY0dup0dup1dup2dup3" fmla="*/ 0 h 2160877"/>
              <a:gd name="connsiteX1dup0dup1dup2dup3" fmla="*/ 2120179 w 2120179"/>
              <a:gd name="connsiteY1dup0dup1dup2dup3" fmla="*/ 1080223 h 2160877"/>
              <a:gd name="connsiteX2dup0dup1dup2dup3" fmla="*/ 6927 w 2120179"/>
              <a:gd name="connsiteY2dup0dup1dup2dup3" fmla="*/ 2160877 h 2160877"/>
              <a:gd name="connsiteX3dup0dup1dup2dup3" fmla="*/ 0 w 2120179"/>
              <a:gd name="connsiteY3dup0dup1dup2dup3" fmla="*/ 0 h 2160877"/>
              <a:gd name="connsiteX0dup0dup1dup2dup3dup4" fmla="*/ 0 w 2120179"/>
              <a:gd name="connsiteY0dup0dup1dup2dup3dup4" fmla="*/ 0 h 2147023"/>
              <a:gd name="connsiteX1dup0dup1dup2dup3dup4" fmla="*/ 2120179 w 2120179"/>
              <a:gd name="connsiteY1dup0dup1dup2dup3dup4" fmla="*/ 1080223 h 2147023"/>
              <a:gd name="connsiteX2dup0dup1dup2dup3dup4" fmla="*/ 6927 w 2120179"/>
              <a:gd name="connsiteY2dup0dup1dup2dup3dup4" fmla="*/ 2147023 h 2147023"/>
              <a:gd name="connsiteX3dup0dup1dup2dup3dup4" fmla="*/ 0 w 2120179"/>
              <a:gd name="connsiteY3dup0dup1dup2dup3dup4" fmla="*/ 0 h 2147023"/>
              <a:gd name="connsiteX0dup0dup1dup2dup3dup4dup5" fmla="*/ 6928 w 2127107"/>
              <a:gd name="connsiteY0dup0dup1dup2dup3dup4dup5" fmla="*/ 0 h 2147023"/>
              <a:gd name="connsiteX1dup0dup1dup2dup3dup4dup5" fmla="*/ 2127107 w 2127107"/>
              <a:gd name="connsiteY1dup0dup1dup2dup3dup4dup5" fmla="*/ 1080223 h 2147023"/>
              <a:gd name="connsiteX2dup0dup1dup2dup3dup4dup5" fmla="*/ 0 w 2127107"/>
              <a:gd name="connsiteY2dup0dup1dup2dup3dup4dup5" fmla="*/ 2147023 h 2147023"/>
              <a:gd name="connsiteX3dup0dup1dup2dup3dup4dup5" fmla="*/ 6928 w 2127107"/>
              <a:gd name="connsiteY3dup0dup1dup2dup3dup4dup5" fmla="*/ 0 h 2147023"/>
              <a:gd name="connsiteX0dup0dup1dup2dup3dup4dup5dup6" fmla="*/ 338 w 2120517"/>
              <a:gd name="connsiteY0dup0dup1dup2dup3dup4dup5dup6" fmla="*/ 0 h 2147023"/>
              <a:gd name="connsiteX1dup0dup1dup2dup3dup4dup5dup6" fmla="*/ 2120517 w 2120517"/>
              <a:gd name="connsiteY1dup0dup1dup2dup3dup4dup5dup6" fmla="*/ 1080223 h 2147023"/>
              <a:gd name="connsiteX2dup0dup1dup2dup3dup4dup5dup6" fmla="*/ 6110 w 2120517"/>
              <a:gd name="connsiteY2dup0dup1dup2dup3dup4dup5dup6" fmla="*/ 2147023 h 2147023"/>
              <a:gd name="connsiteX3dup0dup1dup2dup3dup4dup5dup6" fmla="*/ 338 w 2120517"/>
              <a:gd name="connsiteY3dup0dup1dup2dup3dup4dup5dup6" fmla="*/ 0 h 2147023"/>
              <a:gd name="connsiteX0dup0dup1dup2dup3dup4dup5dup6dup7" fmla="*/ 35503 w 2114407"/>
              <a:gd name="connsiteY0dup0dup1dup2dup3dup4dup5dup6dup7" fmla="*/ 0 h 2004148"/>
              <a:gd name="connsiteX1dup0dup1dup2dup3dup4dup5dup6dup7" fmla="*/ 2114407 w 2114407"/>
              <a:gd name="connsiteY1dup0dup1dup2dup3dup4dup5dup6dup7" fmla="*/ 937348 h 2004148"/>
              <a:gd name="connsiteX2dup0dup1dup2dup3dup4dup5dup6dup7" fmla="*/ 0 w 2114407"/>
              <a:gd name="connsiteY2dup0dup1dup2dup3dup4dup5dup6dup7" fmla="*/ 2004148 h 2004148"/>
              <a:gd name="connsiteX3dup0dup1dup2dup3dup4dup5dup6dup7" fmla="*/ 35503 w 2114407"/>
              <a:gd name="connsiteY3dup0dup1dup2dup3dup4dup5dup6dup7" fmla="*/ 0 h 2004148"/>
              <a:gd name="connsiteX0dup0dup1dup2dup3dup4dup5dup6dup7dup8" fmla="*/ 6928 w 2114407"/>
              <a:gd name="connsiteY0dup0dup1dup2dup3dup4dup5dup6dup7dup8" fmla="*/ 0 h 2121623"/>
              <a:gd name="connsiteX1dup0dup1dup2dup3dup4dup5dup6dup7dup8" fmla="*/ 2114407 w 2114407"/>
              <a:gd name="connsiteY1dup0dup1dup2dup3dup4dup5dup6dup7dup8" fmla="*/ 1054823 h 2121623"/>
              <a:gd name="connsiteX2dup0dup1dup2dup3dup4dup5dup6dup7dup8" fmla="*/ 0 w 2114407"/>
              <a:gd name="connsiteY2dup0dup1dup2dup3dup4dup5dup6dup7dup8" fmla="*/ 2121623 h 2121623"/>
              <a:gd name="connsiteX3dup0dup1dup2dup3dup4dup5dup6dup7dup8" fmla="*/ 6928 w 2114407"/>
              <a:gd name="connsiteY3dup0dup1dup2dup3dup4dup5dup6dup7dup8" fmla="*/ 0 h 2121623"/>
            </a:gdLst>
            <a:ahLst/>
            <a:cxnLst>
              <a:cxn ang="0">
                <a:pos x="connsiteX0dup0dup1dup2dup3dup4dup5dup6dup7dup8" y="connsiteY0dup0dup1dup2dup3dup4dup5dup6dup7dup8"/>
              </a:cxn>
              <a:cxn ang="0">
                <a:pos x="connsiteX1dup0dup1dup2dup3dup4dup5dup6dup7dup8" y="connsiteY1dup0dup1dup2dup3dup4dup5dup6dup7dup8"/>
              </a:cxn>
              <a:cxn ang="0">
                <a:pos x="connsiteX2dup0dup1dup2dup3dup4dup5dup6dup7dup8" y="connsiteY2dup0dup1dup2dup3dup4dup5dup6dup7dup8"/>
              </a:cxn>
              <a:cxn ang="0">
                <a:pos x="connsiteX3dup0dup1dup2dup3dup4dup5dup6dup7dup8" y="connsiteY3dup0dup1dup2dup3dup4dup5dup6dup7dup8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 BEARBEITEN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052121"/>
            <a:ext cx="3187699" cy="184665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/>
            <a: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Vorstand | Ressort Bildungs- und Qualifizierungspolitik</a:t>
            </a:r>
            <a:endParaRPr lang="de-DE" sz="1100" b="1" i="0" kern="1200" dirty="0">
              <a:solidFill>
                <a:srgbClr val="3C3C3B"/>
              </a:solidFill>
              <a:latin typeface="Meta IGM" panose="02000503040000020004" pitchFamily="2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80AB">
                    <a:lumMod val="60000"/>
                    <a:lumOff val="40000"/>
                  </a:srgbClr>
                </a:solidFill>
                <a:effectLst/>
                <a:uLnTx/>
                <a:uFillTx/>
                <a:latin typeface="Meta IGM" panose="02000503040000020004" pitchFamily="2" charset="0"/>
                <a:ea typeface="+mn-ea"/>
                <a:cs typeface="+mn-cs"/>
              </a:rPr>
              <a:t>www.wap.igmetall.de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Thomas Ressel</a:t>
            </a:r>
            <a: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/>
            </a:r>
            <a:b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Wilhelm-Leuschner-Str. 79</a:t>
            </a:r>
            <a: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/>
            </a:r>
            <a:b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60329</a:t>
            </a:r>
            <a:r>
              <a:rPr lang="de-DE" sz="1100" b="0" i="0" kern="1200" baseline="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 Frankfurt am Main</a:t>
            </a:r>
            <a:endParaRPr lang="de-DE" sz="1100" b="0" i="0" kern="1200" dirty="0">
              <a:solidFill>
                <a:srgbClr val="3C3C3B"/>
              </a:solidFill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endParaRPr lang="de-DE" sz="1100" b="0" i="0" kern="1200" dirty="0">
              <a:solidFill>
                <a:srgbClr val="3C3C3B"/>
              </a:solidFill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Tel </a:t>
            </a:r>
            <a:r>
              <a:rPr lang="de-DE" sz="1100" b="0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+49 69 6693 2804</a:t>
            </a:r>
            <a: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/>
            </a:r>
            <a:br>
              <a:rPr lang="de-DE" sz="11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thomas.ressel@igmetall.de</a:t>
            </a:r>
            <a:endParaRPr lang="de-DE" sz="1100" b="0" i="0" kern="1200" dirty="0">
              <a:solidFill>
                <a:srgbClr val="3C3C3B"/>
              </a:solidFill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/>
              <a:t>VIELEN DANK FÜR IHRE</a:t>
            </a:r>
            <a:br>
              <a:rPr lang="de-DE"/>
            </a:br>
            <a:r>
              <a:rPr lang="de-DE"/>
              <a:t>AUFMERKSAMKEIT.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65516"/>
            <a:ext cx="7200000" cy="4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cxnSp>
        <p:nvCxnSpPr>
          <p:cNvPr id="8" name="Gerade Verbindung 3"/>
          <p:cNvCxnSpPr/>
          <p:nvPr userDrawn="1"/>
        </p:nvCxnSpPr>
        <p:spPr bwMode="auto">
          <a:xfrm>
            <a:off x="0" y="4840002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53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3986677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5616705" y="4619838"/>
            <a:ext cx="336752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685800"/>
            <a:r>
              <a:rPr lang="de-DE" sz="1000" dirty="0">
                <a:solidFill>
                  <a:srgbClr val="3C3C3B"/>
                </a:solidFill>
                <a:cs typeface="Calibri" panose="020F0502020204030204" pitchFamily="34" charset="0"/>
              </a:rPr>
              <a:t>IG Metall</a:t>
            </a:r>
          </a:p>
          <a:p>
            <a:pPr algn="r" defTabSz="685800"/>
            <a:r>
              <a:rPr lang="de-DE" sz="1000" b="1" dirty="0" smtClean="0">
                <a:solidFill>
                  <a:srgbClr val="3C3C3B"/>
                </a:solidFill>
                <a:cs typeface="Calibri" panose="020F0502020204030204" pitchFamily="34" charset="0"/>
              </a:rPr>
              <a:t>Vorstand | Ressort Bildungs- und Qualifizierungspolitik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80AB">
                    <a:lumMod val="60000"/>
                    <a:lumOff val="40000"/>
                  </a:srgbClr>
                </a:solidFill>
                <a:effectLst/>
                <a:uLnTx/>
                <a:uFillTx/>
                <a:latin typeface="Meta IGM" panose="02000503040000020004" pitchFamily="2" charset="0"/>
                <a:ea typeface="+mn-ea"/>
                <a:cs typeface="+mn-cs"/>
              </a:rPr>
              <a:t>www.wap.igmetall.de</a:t>
            </a:r>
          </a:p>
          <a:p>
            <a:pPr algn="r" defTabSz="685800"/>
            <a:endParaRPr lang="de-DE" sz="1000" b="1" dirty="0">
              <a:solidFill>
                <a:srgbClr val="3C3C3B"/>
              </a:solidFill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2401" y="123478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2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16" y="343503"/>
            <a:ext cx="1382482" cy="3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6" y="303213"/>
            <a:ext cx="7264541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 smtClean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876087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945757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31001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998895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303213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 smtClean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3" y="1685289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11931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303213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 smtClean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303213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 smtClean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6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/>
              <a:t>ZWISCHENTITEL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de-DE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544563"/>
            <a:ext cx="3187699" cy="135421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100" b="1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Vorstand</a:t>
            </a:r>
            <a:endParaRPr lang="de-DE" sz="1100" b="1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Ressort Bildungs- und Qualifizierungspolitik</a:t>
            </a: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de-DE" sz="1100" b="0" i="0" kern="120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berufsbildung@igmetall.de</a:t>
            </a:r>
            <a:endParaRPr lang="de-DE" sz="1100" b="0" i="0" kern="1200" dirty="0" smtClean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r>
              <a:rPr lang="de-DE" sz="1100" b="0" i="0" kern="1200" baseline="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www.wap.igmetall.de</a:t>
            </a:r>
            <a:r>
              <a:rPr lang="de-DE" sz="1100" b="0" i="0" kern="1200" baseline="0" dirty="0" smtClean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lang="de-DE" sz="1100" b="0" i="0" kern="1200" dirty="0">
              <a:solidFill>
                <a:srgbClr val="3C3C3B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2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 smtClean="0"/>
              <a:t>AUFMERKSAMKEIT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221" y="316209"/>
            <a:ext cx="1382482" cy="3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0"/>
          </p:nvPr>
        </p:nvSpPr>
        <p:spPr>
          <a:xfrm>
            <a:off x="250824" y="1197235"/>
            <a:ext cx="8642350" cy="2111396"/>
          </a:xfrm>
        </p:spPr>
        <p:txBody>
          <a:bodyPr/>
          <a:lstStyle>
            <a:lvl1pPr>
              <a:spcBef>
                <a:spcPts val="750"/>
              </a:spcBef>
              <a:defRPr/>
            </a:lvl1pPr>
            <a:lvl2pPr>
              <a:spcBef>
                <a:spcPts val="750"/>
              </a:spcBef>
              <a:defRPr/>
            </a:lvl2pPr>
            <a:lvl3pPr>
              <a:spcBef>
                <a:spcPts val="750"/>
              </a:spcBef>
              <a:defRPr/>
            </a:lvl3pPr>
            <a:lvl4pPr>
              <a:spcBef>
                <a:spcPts val="750"/>
              </a:spcBef>
              <a:defRPr/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0823" y="3547250"/>
            <a:ext cx="8642352" cy="108545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spcBef>
                <a:spcPts val="750"/>
              </a:spcBef>
              <a:defRPr sz="1200"/>
            </a:lvl1pPr>
            <a:lvl2pPr>
              <a:spcBef>
                <a:spcPts val="750"/>
              </a:spcBef>
              <a:defRPr/>
            </a:lvl2pPr>
            <a:lvl3pPr>
              <a:spcBef>
                <a:spcPts val="750"/>
              </a:spcBef>
              <a:defRPr/>
            </a:lvl3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2" name="Titel 18"/>
          <p:cNvSpPr>
            <a:spLocks noGrp="1"/>
          </p:cNvSpPr>
          <p:nvPr>
            <p:ph type="title"/>
          </p:nvPr>
        </p:nvSpPr>
        <p:spPr>
          <a:xfrm>
            <a:off x="250826" y="238619"/>
            <a:ext cx="7679228" cy="322490"/>
          </a:xfrm>
        </p:spPr>
        <p:txBody>
          <a:bodyPr>
            <a:noAutofit/>
          </a:bodyPr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0823" y="560227"/>
            <a:ext cx="7679231" cy="636127"/>
          </a:xfrm>
        </p:spPr>
        <p:txBody>
          <a:bodyPr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100" spc="100" baseline="0">
                <a:latin typeface="Meta Head IGM Cond Light" panose="02000506030000020004" pitchFamily="2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A82971-762E-4762-B8FB-821DD0779E7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0"/>
          </p:nvPr>
        </p:nvSpPr>
        <p:spPr>
          <a:xfrm>
            <a:off x="250824" y="1197236"/>
            <a:ext cx="8642350" cy="3431798"/>
          </a:xfrm>
        </p:spPr>
        <p:txBody>
          <a:bodyPr/>
          <a:lstStyle>
            <a:lvl1pPr>
              <a:spcBef>
                <a:spcPts val="750"/>
              </a:spcBef>
              <a:defRPr/>
            </a:lvl1pPr>
            <a:lvl2pPr>
              <a:spcBef>
                <a:spcPts val="750"/>
              </a:spcBef>
              <a:defRPr/>
            </a:lvl2pPr>
            <a:lvl3pPr>
              <a:spcBef>
                <a:spcPts val="750"/>
              </a:spcBef>
              <a:defRPr/>
            </a:lvl3pPr>
            <a:lvl4pPr>
              <a:spcBef>
                <a:spcPts val="750"/>
              </a:spcBef>
              <a:defRPr/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250826" y="238619"/>
            <a:ext cx="7679228" cy="7200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82971-762E-4762-B8FB-821DD0779E7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0823" y="560227"/>
            <a:ext cx="7679231" cy="636127"/>
          </a:xfrm>
        </p:spPr>
        <p:txBody>
          <a:bodyPr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100" spc="100" baseline="0">
                <a:latin typeface="Meta Head IGM Cond Light" panose="02000506030000020004" pitchFamily="2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648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Mastertextformat bearbeitenZweite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dup0" fmla="*/ 0 w 3719689"/>
              <a:gd name="connsiteY0dup0" fmla="*/ 1492250 h 3366205"/>
              <a:gd name="connsiteX1dup0" fmla="*/ 1422400 w 3719689"/>
              <a:gd name="connsiteY1dup0" fmla="*/ 0 h 3366205"/>
              <a:gd name="connsiteX2dup0" fmla="*/ 3719689 w 3719689"/>
              <a:gd name="connsiteY2dup0" fmla="*/ 3366205 h 3366205"/>
              <a:gd name="connsiteX3dup0" fmla="*/ 0 w 3719689"/>
              <a:gd name="connsiteY3dup0" fmla="*/ 1492250 h 3366205"/>
              <a:gd name="connsiteX0dup0dup1" fmla="*/ 0 w 3905955"/>
              <a:gd name="connsiteY0dup0dup1" fmla="*/ 1938161 h 3812116"/>
              <a:gd name="connsiteX1dup0dup1" fmla="*/ 3905955 w 3905955"/>
              <a:gd name="connsiteY1dup0dup1" fmla="*/ 0 h 3812116"/>
              <a:gd name="connsiteX2dup0dup1" fmla="*/ 3719689 w 3905955"/>
              <a:gd name="connsiteY2dup0dup1" fmla="*/ 3812116 h 3812116"/>
              <a:gd name="connsiteX3dup0dup1" fmla="*/ 0 w 3905955"/>
              <a:gd name="connsiteY3dup0dup1" fmla="*/ 1938161 h 3812116"/>
              <a:gd name="connsiteX0dup0dup1dup2" fmla="*/ 0 w 3905955"/>
              <a:gd name="connsiteY0dup0dup1dup2" fmla="*/ 1938161 h 3496027"/>
              <a:gd name="connsiteX1dup0dup1dup2" fmla="*/ 3905955 w 3905955"/>
              <a:gd name="connsiteY1dup0dup1dup2" fmla="*/ 0 h 3496027"/>
              <a:gd name="connsiteX2dup0dup1dup2" fmla="*/ 3900311 w 3905955"/>
              <a:gd name="connsiteY2dup0dup1dup2" fmla="*/ 3496027 h 3496027"/>
              <a:gd name="connsiteX3dup0dup1dup2" fmla="*/ 0 w 3905955"/>
              <a:gd name="connsiteY3dup0dup1dup2" fmla="*/ 1938161 h 3496027"/>
              <a:gd name="connsiteX0dup0dup1dup2dup3" fmla="*/ 0 w 3900342"/>
              <a:gd name="connsiteY0dup0dup1dup2dup3" fmla="*/ 1830917 h 3388783"/>
              <a:gd name="connsiteX1dup0dup1dup2dup3" fmla="*/ 3821289 w 3900342"/>
              <a:gd name="connsiteY1dup0dup1dup2dup3" fmla="*/ 0 h 3388783"/>
              <a:gd name="connsiteX2dup0dup1dup2dup3" fmla="*/ 3900311 w 3900342"/>
              <a:gd name="connsiteY2dup0dup1dup2dup3" fmla="*/ 3388783 h 3388783"/>
              <a:gd name="connsiteX3dup0dup1dup2dup3" fmla="*/ 0 w 3900342"/>
              <a:gd name="connsiteY3dup0dup1dup2dup3" fmla="*/ 1830917 h 3388783"/>
              <a:gd name="connsiteX0dup0dup1dup2dup3dup4" fmla="*/ 0 w 3900561"/>
              <a:gd name="connsiteY0dup0dup1dup2dup3dup4" fmla="*/ 1932517 h 3490383"/>
              <a:gd name="connsiteX1dup0dup1dup2dup3dup4" fmla="*/ 3894666 w 3900561"/>
              <a:gd name="connsiteY1dup0dup1dup2dup3dup4" fmla="*/ 0 h 3490383"/>
              <a:gd name="connsiteX2dup0dup1dup2dup3dup4" fmla="*/ 3900311 w 3900561"/>
              <a:gd name="connsiteY2dup0dup1dup2dup3dup4" fmla="*/ 3490383 h 3490383"/>
              <a:gd name="connsiteX3dup0dup1dup2dup3dup4" fmla="*/ 0 w 3900561"/>
              <a:gd name="connsiteY3dup0dup1dup2dup3dup4" fmla="*/ 1932517 h 3490383"/>
              <a:gd name="connsiteX0dup0dup1dup2dup3dup4dup5" fmla="*/ 0 w 3895208"/>
              <a:gd name="connsiteY0dup0dup1dup2dup3dup4dup5" fmla="*/ 1932517 h 3908072"/>
              <a:gd name="connsiteX1dup0dup1dup2dup3dup4dup5" fmla="*/ 3894666 w 3895208"/>
              <a:gd name="connsiteY1dup0dup1dup2dup3dup4dup5" fmla="*/ 0 h 3908072"/>
              <a:gd name="connsiteX2dup0dup1dup2dup3dup4dup5" fmla="*/ 3894666 w 3895208"/>
              <a:gd name="connsiteY2dup0dup1dup2dup3dup4dup5" fmla="*/ 3908072 h 3908072"/>
              <a:gd name="connsiteX3dup0dup1dup2dup3dup4dup5" fmla="*/ 0 w 3895208"/>
              <a:gd name="connsiteY3dup0dup1dup2dup3dup4dup5" fmla="*/ 1932517 h 3908072"/>
            </a:gdLst>
            <a:ahLst/>
            <a:cxnLst>
              <a:cxn ang="0">
                <a:pos x="connsiteX0dup0dup1dup2dup3dup4dup5" y="connsiteY0dup0dup1dup2dup3dup4dup5"/>
              </a:cxn>
              <a:cxn ang="0">
                <a:pos x="connsiteX1dup0dup1dup2dup3dup4dup5" y="connsiteY1dup0dup1dup2dup3dup4dup5"/>
              </a:cxn>
              <a:cxn ang="0">
                <a:pos x="connsiteX2dup0dup1dup2dup3dup4dup5" y="connsiteY2dup0dup1dup2dup3dup4dup5"/>
              </a:cxn>
              <a:cxn ang="0">
                <a:pos x="connsiteX3dup0dup1dup2dup3dup4dup5" y="connsiteY3dup0dup1dup2dup3dup4dup5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dup0" fmla="*/ 0 w 1614487"/>
              <a:gd name="connsiteY0dup0" fmla="*/ 0 h 2119313"/>
              <a:gd name="connsiteX1dup0" fmla="*/ 1614487 w 1614487"/>
              <a:gd name="connsiteY1dup0" fmla="*/ 2119313 h 2119313"/>
              <a:gd name="connsiteX2dup0" fmla="*/ 0 w 1614487"/>
              <a:gd name="connsiteY2dup0" fmla="*/ 2119313 h 2119313"/>
              <a:gd name="connsiteX3dup0" fmla="*/ 0 w 1614487"/>
              <a:gd name="connsiteY3dup0" fmla="*/ 0 h 2119313"/>
              <a:gd name="connsiteX0dup0dup1" fmla="*/ 90054 w 1614487"/>
              <a:gd name="connsiteY0dup0dup1" fmla="*/ 0 h 2244004"/>
              <a:gd name="connsiteX1dup0dup1" fmla="*/ 1614487 w 1614487"/>
              <a:gd name="connsiteY1dup0dup1" fmla="*/ 2244004 h 2244004"/>
              <a:gd name="connsiteX2dup0dup1" fmla="*/ 0 w 1614487"/>
              <a:gd name="connsiteY2dup0dup1" fmla="*/ 2244004 h 2244004"/>
              <a:gd name="connsiteX3dup0dup1" fmla="*/ 90054 w 1614487"/>
              <a:gd name="connsiteY3dup0dup1" fmla="*/ 0 h 2244004"/>
              <a:gd name="connsiteX0dup0dup1dup2" fmla="*/ 0 w 1524433"/>
              <a:gd name="connsiteY0dup0dup1dup2" fmla="*/ 0 h 2244004"/>
              <a:gd name="connsiteX1dup0dup1dup2" fmla="*/ 1524433 w 1524433"/>
              <a:gd name="connsiteY1dup0dup1dup2" fmla="*/ 2244004 h 2244004"/>
              <a:gd name="connsiteX2dup0dup1dup2" fmla="*/ 6927 w 1524433"/>
              <a:gd name="connsiteY2dup0dup1dup2" fmla="*/ 2160877 h 2244004"/>
              <a:gd name="connsiteX3dup0dup1dup2" fmla="*/ 0 w 1524433"/>
              <a:gd name="connsiteY3dup0dup1dup2" fmla="*/ 0 h 2244004"/>
              <a:gd name="connsiteX0dup0dup1dup2dup3" fmla="*/ 0 w 2120179"/>
              <a:gd name="connsiteY0dup0dup1dup2dup3" fmla="*/ 0 h 2160877"/>
              <a:gd name="connsiteX1dup0dup1dup2dup3" fmla="*/ 2120179 w 2120179"/>
              <a:gd name="connsiteY1dup0dup1dup2dup3" fmla="*/ 1080223 h 2160877"/>
              <a:gd name="connsiteX2dup0dup1dup2dup3" fmla="*/ 6927 w 2120179"/>
              <a:gd name="connsiteY2dup0dup1dup2dup3" fmla="*/ 2160877 h 2160877"/>
              <a:gd name="connsiteX3dup0dup1dup2dup3" fmla="*/ 0 w 2120179"/>
              <a:gd name="connsiteY3dup0dup1dup2dup3" fmla="*/ 0 h 2160877"/>
              <a:gd name="connsiteX0dup0dup1dup2dup3dup4" fmla="*/ 0 w 2120179"/>
              <a:gd name="connsiteY0dup0dup1dup2dup3dup4" fmla="*/ 0 h 2147023"/>
              <a:gd name="connsiteX1dup0dup1dup2dup3dup4" fmla="*/ 2120179 w 2120179"/>
              <a:gd name="connsiteY1dup0dup1dup2dup3dup4" fmla="*/ 1080223 h 2147023"/>
              <a:gd name="connsiteX2dup0dup1dup2dup3dup4" fmla="*/ 6927 w 2120179"/>
              <a:gd name="connsiteY2dup0dup1dup2dup3dup4" fmla="*/ 2147023 h 2147023"/>
              <a:gd name="connsiteX3dup0dup1dup2dup3dup4" fmla="*/ 0 w 2120179"/>
              <a:gd name="connsiteY3dup0dup1dup2dup3dup4" fmla="*/ 0 h 2147023"/>
              <a:gd name="connsiteX0dup0dup1dup2dup3dup4dup5" fmla="*/ 6928 w 2127107"/>
              <a:gd name="connsiteY0dup0dup1dup2dup3dup4dup5" fmla="*/ 0 h 2147023"/>
              <a:gd name="connsiteX1dup0dup1dup2dup3dup4dup5" fmla="*/ 2127107 w 2127107"/>
              <a:gd name="connsiteY1dup0dup1dup2dup3dup4dup5" fmla="*/ 1080223 h 2147023"/>
              <a:gd name="connsiteX2dup0dup1dup2dup3dup4dup5" fmla="*/ 0 w 2127107"/>
              <a:gd name="connsiteY2dup0dup1dup2dup3dup4dup5" fmla="*/ 2147023 h 2147023"/>
              <a:gd name="connsiteX3dup0dup1dup2dup3dup4dup5" fmla="*/ 6928 w 2127107"/>
              <a:gd name="connsiteY3dup0dup1dup2dup3dup4dup5" fmla="*/ 0 h 2147023"/>
              <a:gd name="connsiteX0dup0dup1dup2dup3dup4dup5dup6" fmla="*/ 338 w 2120517"/>
              <a:gd name="connsiteY0dup0dup1dup2dup3dup4dup5dup6" fmla="*/ 0 h 2147023"/>
              <a:gd name="connsiteX1dup0dup1dup2dup3dup4dup5dup6" fmla="*/ 2120517 w 2120517"/>
              <a:gd name="connsiteY1dup0dup1dup2dup3dup4dup5dup6" fmla="*/ 1080223 h 2147023"/>
              <a:gd name="connsiteX2dup0dup1dup2dup3dup4dup5dup6" fmla="*/ 6110 w 2120517"/>
              <a:gd name="connsiteY2dup0dup1dup2dup3dup4dup5dup6" fmla="*/ 2147023 h 2147023"/>
              <a:gd name="connsiteX3dup0dup1dup2dup3dup4dup5dup6" fmla="*/ 338 w 2120517"/>
              <a:gd name="connsiteY3dup0dup1dup2dup3dup4dup5dup6" fmla="*/ 0 h 2147023"/>
              <a:gd name="connsiteX0dup0dup1dup2dup3dup4dup5dup6dup7" fmla="*/ 35503 w 2114407"/>
              <a:gd name="connsiteY0dup0dup1dup2dup3dup4dup5dup6dup7" fmla="*/ 0 h 2004148"/>
              <a:gd name="connsiteX1dup0dup1dup2dup3dup4dup5dup6dup7" fmla="*/ 2114407 w 2114407"/>
              <a:gd name="connsiteY1dup0dup1dup2dup3dup4dup5dup6dup7" fmla="*/ 937348 h 2004148"/>
              <a:gd name="connsiteX2dup0dup1dup2dup3dup4dup5dup6dup7" fmla="*/ 0 w 2114407"/>
              <a:gd name="connsiteY2dup0dup1dup2dup3dup4dup5dup6dup7" fmla="*/ 2004148 h 2004148"/>
              <a:gd name="connsiteX3dup0dup1dup2dup3dup4dup5dup6dup7" fmla="*/ 35503 w 2114407"/>
              <a:gd name="connsiteY3dup0dup1dup2dup3dup4dup5dup6dup7" fmla="*/ 0 h 2004148"/>
              <a:gd name="connsiteX0dup0dup1dup2dup3dup4dup5dup6dup7dup8" fmla="*/ 6928 w 2114407"/>
              <a:gd name="connsiteY0dup0dup1dup2dup3dup4dup5dup6dup7dup8" fmla="*/ 0 h 2121623"/>
              <a:gd name="connsiteX1dup0dup1dup2dup3dup4dup5dup6dup7dup8" fmla="*/ 2114407 w 2114407"/>
              <a:gd name="connsiteY1dup0dup1dup2dup3dup4dup5dup6dup7dup8" fmla="*/ 1054823 h 2121623"/>
              <a:gd name="connsiteX2dup0dup1dup2dup3dup4dup5dup6dup7dup8" fmla="*/ 0 w 2114407"/>
              <a:gd name="connsiteY2dup0dup1dup2dup3dup4dup5dup6dup7dup8" fmla="*/ 2121623 h 2121623"/>
              <a:gd name="connsiteX3dup0dup1dup2dup3dup4dup5dup6dup7dup8" fmla="*/ 6928 w 2114407"/>
              <a:gd name="connsiteY3dup0dup1dup2dup3dup4dup5dup6dup7dup8" fmla="*/ 0 h 2121623"/>
            </a:gdLst>
            <a:ahLst/>
            <a:cxnLst>
              <a:cxn ang="0">
                <a:pos x="connsiteX0dup0dup1dup2dup3dup4dup5dup6dup7dup8" y="connsiteY0dup0dup1dup2dup3dup4dup5dup6dup7dup8"/>
              </a:cxn>
              <a:cxn ang="0">
                <a:pos x="connsiteX1dup0dup1dup2dup3dup4dup5dup6dup7dup8" y="connsiteY1dup0dup1dup2dup3dup4dup5dup6dup7dup8"/>
              </a:cxn>
              <a:cxn ang="0">
                <a:pos x="connsiteX2dup0dup1dup2dup3dup4dup5dup6dup7dup8" y="connsiteY2dup0dup1dup2dup3dup4dup5dup6dup7dup8"/>
              </a:cxn>
              <a:cxn ang="0">
                <a:pos x="connsiteX3dup0dup1dup2dup3dup4dup5dup6dup7dup8" y="connsiteY3dup0dup1dup2dup3dup4dup5dup6dup7dup8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dup0" fmla="*/ 0 w 1533886"/>
              <a:gd name="connsiteY0dup0" fmla="*/ 0 h 2268362"/>
              <a:gd name="connsiteX1dup0" fmla="*/ 1533886 w 1533886"/>
              <a:gd name="connsiteY1dup0" fmla="*/ 2268362 h 2268362"/>
              <a:gd name="connsiteX2dup0" fmla="*/ 0 w 1533886"/>
              <a:gd name="connsiteY2dup0" fmla="*/ 2268362 h 2268362"/>
              <a:gd name="connsiteX3dup0" fmla="*/ 0 w 1533886"/>
              <a:gd name="connsiteY3dup0" fmla="*/ 0 h 2268362"/>
              <a:gd name="connsiteX0dup0dup1" fmla="*/ 0 w 3896086"/>
              <a:gd name="connsiteY0dup0dup1" fmla="*/ 0 h 2268362"/>
              <a:gd name="connsiteX1dup0dup1" fmla="*/ 3896086 w 3896086"/>
              <a:gd name="connsiteY1dup0dup1" fmla="*/ 1938162 h 2268362"/>
              <a:gd name="connsiteX2dup0dup1" fmla="*/ 0 w 3896086"/>
              <a:gd name="connsiteY2dup0dup1" fmla="*/ 2268362 h 2268362"/>
              <a:gd name="connsiteX3dup0dup1" fmla="*/ 0 w 3896086"/>
              <a:gd name="connsiteY3dup0dup1" fmla="*/ 0 h 2268362"/>
              <a:gd name="connsiteX0dup0dup1dup2" fmla="*/ 0 w 4607286"/>
              <a:gd name="connsiteY0dup0dup1dup2" fmla="*/ 0 h 2306462"/>
              <a:gd name="connsiteX1dup0dup1dup2" fmla="*/ 4607286 w 4607286"/>
              <a:gd name="connsiteY1dup0dup1dup2" fmla="*/ 2306462 h 2306462"/>
              <a:gd name="connsiteX2dup0dup1dup2" fmla="*/ 0 w 4607286"/>
              <a:gd name="connsiteY2dup0dup1dup2" fmla="*/ 2268362 h 2306462"/>
              <a:gd name="connsiteX3dup0dup1dup2" fmla="*/ 0 w 4607286"/>
              <a:gd name="connsiteY3dup0dup1dup2" fmla="*/ 0 h 2306462"/>
              <a:gd name="connsiteX0dup0dup1dup2dup3" fmla="*/ 12700 w 4619986"/>
              <a:gd name="connsiteY0dup0dup1dup2dup3" fmla="*/ 0 h 4262262"/>
              <a:gd name="connsiteX1dup0dup1dup2dup3" fmla="*/ 4619986 w 4619986"/>
              <a:gd name="connsiteY1dup0dup1dup2dup3" fmla="*/ 2306462 h 4262262"/>
              <a:gd name="connsiteX2dup0dup1dup2dup3" fmla="*/ 0 w 4619986"/>
              <a:gd name="connsiteY2dup0dup1dup2dup3" fmla="*/ 4262262 h 4262262"/>
              <a:gd name="connsiteX3dup0dup1dup2dup3" fmla="*/ 12700 w 4619986"/>
              <a:gd name="connsiteY3dup0dup1dup2dup3" fmla="*/ 0 h 4262262"/>
            </a:gdLst>
            <a:ahLst/>
            <a:cxnLst>
              <a:cxn ang="0">
                <a:pos x="connsiteX0dup0dup1dup2dup3" y="connsiteY0dup0dup1dup2dup3"/>
              </a:cxn>
              <a:cxn ang="0">
                <a:pos x="connsiteX1dup0dup1dup2dup3" y="connsiteY1dup0dup1dup2dup3"/>
              </a:cxn>
              <a:cxn ang="0">
                <a:pos x="connsiteX2dup0dup1dup2dup3" y="connsiteY2dup0dup1dup2dup3"/>
              </a:cxn>
              <a:cxn ang="0">
                <a:pos x="connsiteX3dup0dup1dup2dup3" y="connsiteY3dup0dup1dup2dup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  <a:p>
            <a:pPr lvl="0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>
                <a:latin typeface="Meta Head IGM Cond Light" panose="02000506030000020004" pitchFamily="2" charset="77"/>
              </a:defRPr>
            </a:lvl1pPr>
          </a:lstStyle>
          <a:p>
            <a:r>
              <a:rPr lang="de-DE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/>
            </a:lvl1pPr>
          </a:lstStyle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/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>
              <a:latin typeface="Meta IGM" panose="02000503040000020004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985" y="281002"/>
            <a:ext cx="137781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/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4" y="4786476"/>
            <a:ext cx="4753223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sz="1000" b="0" i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Thomas Ressel</a:t>
            </a:r>
            <a:endParaRPr lang="de-DE" sz="1000" b="0" i="0" dirty="0">
              <a:solidFill>
                <a:srgbClr val="3C3C3B"/>
              </a:solidFill>
              <a:latin typeface="Meta IGM" panose="02000503040000020004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5796136" y="4636168"/>
            <a:ext cx="310294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/>
            <a:r>
              <a:rPr lang="de-DE" sz="1000" b="0" i="0" kern="1200" dirty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IG Metall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kern="1200" dirty="0" smtClean="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rPr>
              <a:t>Vorstand | </a:t>
            </a:r>
            <a:r>
              <a:rPr lang="de-DE" sz="1000" b="1" i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Ressort Bildungs- und Qualifizierungspolitik</a:t>
            </a:r>
          </a:p>
          <a:p>
            <a:pPr algn="r"/>
            <a:r>
              <a:rPr lang="de-DE" sz="1000" b="1" i="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eta IGM" panose="02000503040000020004" pitchFamily="2" charset="0"/>
                <a:ea typeface="+mn-ea"/>
                <a:cs typeface="+mn-cs"/>
              </a:rPr>
              <a:t>www.wap.igmetall.de</a:t>
            </a:r>
            <a:endParaRPr lang="de-DE" sz="1000" b="1" i="0" kern="1200" dirty="0">
              <a:solidFill>
                <a:schemeClr val="accent3">
                  <a:lumMod val="60000"/>
                  <a:lumOff val="40000"/>
                </a:schemeClr>
              </a:solidFill>
              <a:latin typeface="Meta IGM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74" r:id="rId4"/>
    <p:sldLayoutId id="2147483675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712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2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2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2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2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4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4" y="303213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73174" y="123825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14430" y="4825355"/>
            <a:ext cx="373887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Ressort Bildungs-</a:t>
            </a:r>
            <a:r>
              <a:rPr lang="de-DE" sz="1000" b="0" i="0" baseline="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Qualifizierungspolitik</a:t>
            </a:r>
            <a:endParaRPr lang="de-DE" sz="1000" b="0" i="0" dirty="0" smtClean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 cap="none" spc="200" baseline="0">
          <a:solidFill>
            <a:srgbClr val="E305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5"/>
        </a:buBlip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5"/>
        </a:buBlip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5"/>
        </a:buBlip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5"/>
        </a:buBlip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5"/>
        </a:buBlip>
        <a:defRPr sz="2000" b="0" i="0" kern="1200">
          <a:solidFill>
            <a:srgbClr val="3C3C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91">
          <p15:clr>
            <a:srgbClr val="F26B43"/>
          </p15:clr>
        </p15:guide>
        <p15:guide id="6" orient="horz" pos="3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76E03-6D3F-FD48-B87F-DFAEC94B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2876550"/>
            <a:ext cx="4859057" cy="1207368"/>
          </a:xfrm>
        </p:spPr>
        <p:txBody>
          <a:bodyPr/>
          <a:lstStyle/>
          <a:p>
            <a:r>
              <a:rPr lang="de-DE" sz="2800" dirty="0" smtClean="0">
                <a:latin typeface="Meta IGM" panose="02000503040000020004" pitchFamily="2" charset="0"/>
              </a:rPr>
              <a:t>BBiG-Reform – eine erste Bewertung</a:t>
            </a:r>
            <a:endParaRPr lang="de-DE" sz="2800" dirty="0">
              <a:latin typeface="Meta IGM" panose="02000503040000020004" pitchFamily="2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9E341D-E9D2-8A44-94C6-A33F0EC80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1400" dirty="0" smtClean="0">
                <a:latin typeface="Meta IGM" panose="02000503040000020004" pitchFamily="2" charset="0"/>
              </a:rPr>
              <a:t>29. Oktober 2019,</a:t>
            </a:r>
            <a:br>
              <a:rPr lang="de-DE" sz="1400" dirty="0" smtClean="0">
                <a:latin typeface="Meta IGM" panose="02000503040000020004" pitchFamily="2" charset="0"/>
              </a:rPr>
            </a:br>
            <a:r>
              <a:rPr lang="de-DE" sz="1400" dirty="0" smtClean="0">
                <a:latin typeface="Meta IGM" panose="02000503040000020004" pitchFamily="2" charset="0"/>
              </a:rPr>
              <a:t>IG Metall Bildungsausschuss beim Vorstand</a:t>
            </a:r>
            <a:endParaRPr lang="de-DE" sz="140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Mindestausbildungsvergütung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0826" y="1338858"/>
            <a:ext cx="5450404" cy="33931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Vertretbare Einstiegshöhe und schrittweise Steigerung bis </a:t>
            </a:r>
            <a:r>
              <a:rPr lang="de-DE" dirty="0" smtClean="0"/>
              <a:t>2023.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dirty="0"/>
              <a:t>Aktuell liegen vier IG Metall-Tarifbereiche teilweise unterhalb der </a:t>
            </a:r>
            <a:r>
              <a:rPr lang="de-DE" dirty="0" err="1" smtClean="0"/>
              <a:t>MiAV</a:t>
            </a:r>
            <a:r>
              <a:rPr lang="de-DE" dirty="0" smtClean="0"/>
              <a:t>.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dirty="0" smtClean="0"/>
              <a:t>Richtige Richtung: Die Koppelung </a:t>
            </a:r>
            <a:r>
              <a:rPr lang="de-DE" dirty="0" smtClean="0"/>
              <a:t>an den durchschnittlichen </a:t>
            </a:r>
            <a:r>
              <a:rPr lang="de-DE" dirty="0" smtClean="0"/>
              <a:t>Ausbildungsvergütungen, </a:t>
            </a:r>
            <a:r>
              <a:rPr lang="de-DE" dirty="0" smtClean="0"/>
              <a:t>statt am </a:t>
            </a:r>
            <a:r>
              <a:rPr lang="de-DE" dirty="0" smtClean="0"/>
              <a:t>Schüler-</a:t>
            </a:r>
            <a:r>
              <a:rPr lang="de-DE" dirty="0" err="1" smtClean="0"/>
              <a:t>BaföG</a:t>
            </a:r>
            <a:r>
              <a:rPr lang="de-DE" dirty="0" smtClean="0"/>
              <a:t>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Jährliche Anpassung auf Grundlage der eingetragenen Ausbildungsvergütungen (neue Statistik</a:t>
            </a:r>
            <a:r>
              <a:rPr lang="de-DE" dirty="0" smtClean="0"/>
              <a:t>).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Die BAG-Rechtsprechung </a:t>
            </a:r>
            <a:r>
              <a:rPr lang="de-DE" dirty="0" smtClean="0"/>
              <a:t>zur angemessenen Ausbildungsvergütung </a:t>
            </a:r>
            <a:r>
              <a:rPr lang="de-DE" dirty="0" smtClean="0"/>
              <a:t>ist abgesichert </a:t>
            </a:r>
            <a:r>
              <a:rPr lang="de-DE" dirty="0" smtClean="0"/>
              <a:t>(80 Prozent</a:t>
            </a:r>
            <a:r>
              <a:rPr lang="de-DE" dirty="0" smtClean="0"/>
              <a:t>).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Tarifvorrangklausel: Auch niedrige Vergütungen gelten weiter; Risiko das die </a:t>
            </a:r>
            <a:r>
              <a:rPr lang="de-DE" dirty="0" err="1" smtClean="0"/>
              <a:t>MiAV</a:t>
            </a:r>
            <a:r>
              <a:rPr lang="de-DE" dirty="0" smtClean="0"/>
              <a:t> unterlaufen </a:t>
            </a:r>
            <a:r>
              <a:rPr lang="de-DE" dirty="0" smtClean="0"/>
              <a:t>wird.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Für die außerbetriebliche Ausbildung gilt </a:t>
            </a:r>
            <a:r>
              <a:rPr lang="de-DE" dirty="0" err="1" smtClean="0"/>
              <a:t>MiAV</a:t>
            </a:r>
            <a:r>
              <a:rPr lang="de-DE" dirty="0" smtClean="0"/>
              <a:t> (BA-Förderung</a:t>
            </a:r>
            <a:r>
              <a:rPr lang="de-DE" dirty="0" smtClean="0"/>
              <a:t>).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50825" y="771550"/>
            <a:ext cx="8641656" cy="495300"/>
          </a:xfrm>
        </p:spPr>
        <p:txBody>
          <a:bodyPr/>
          <a:lstStyle/>
          <a:p>
            <a:r>
              <a:rPr lang="de-DE" sz="2000" dirty="0" smtClean="0"/>
              <a:t>Deutliche Verbesserung des ursprünglichen Gesetzentwurf</a:t>
            </a:r>
            <a:endParaRPr lang="de-DE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30" y="1324243"/>
            <a:ext cx="3101533" cy="15469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230" y="2946866"/>
            <a:ext cx="3101533" cy="17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Die Richtung stimmt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1310110"/>
            <a:ext cx="8642349" cy="34938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Freistellung </a:t>
            </a:r>
            <a:r>
              <a:rPr lang="de-DE" dirty="0"/>
              <a:t>für die </a:t>
            </a:r>
            <a:r>
              <a:rPr lang="de-DE" dirty="0" smtClean="0"/>
              <a:t>Berufsschule: Auch </a:t>
            </a:r>
            <a:r>
              <a:rPr lang="de-DE" dirty="0"/>
              <a:t>volljährige Azubis </a:t>
            </a:r>
            <a:r>
              <a:rPr lang="de-DE" dirty="0" smtClean="0"/>
              <a:t>müssen vor </a:t>
            </a:r>
            <a:r>
              <a:rPr lang="de-DE" dirty="0"/>
              <a:t>oder nach einem </a:t>
            </a:r>
            <a:r>
              <a:rPr lang="de-DE" dirty="0" smtClean="0"/>
              <a:t>Berufsschultag </a:t>
            </a:r>
            <a:r>
              <a:rPr lang="de-DE" dirty="0"/>
              <a:t>nicht mehr in den Betrieb </a:t>
            </a:r>
            <a:r>
              <a:rPr lang="de-DE" dirty="0" smtClean="0"/>
              <a:t>zurück – Anrechnungsregelung im Blick </a:t>
            </a:r>
            <a:r>
              <a:rPr lang="de-DE" dirty="0" smtClean="0"/>
              <a:t>haben.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Freistellung </a:t>
            </a:r>
            <a:r>
              <a:rPr lang="de-DE" dirty="0"/>
              <a:t>des letzten Arbeitstags vor </a:t>
            </a:r>
            <a:r>
              <a:rPr lang="de-DE" dirty="0" smtClean="0"/>
              <a:t>Prüfungen zur Vorbereitung </a:t>
            </a:r>
            <a:r>
              <a:rPr lang="de-DE" dirty="0"/>
              <a:t>auf </a:t>
            </a:r>
            <a:r>
              <a:rPr lang="de-DE" dirty="0" smtClean="0"/>
              <a:t>die </a:t>
            </a:r>
            <a:r>
              <a:rPr lang="de-DE" dirty="0" smtClean="0"/>
              <a:t>Prüfung. 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dirty="0" smtClean="0"/>
              <a:t>Die </a:t>
            </a:r>
            <a:r>
              <a:rPr lang="de-DE" dirty="0"/>
              <a:t>Fachliteratur </a:t>
            </a:r>
            <a:r>
              <a:rPr lang="de-DE" dirty="0" smtClean="0"/>
              <a:t>für die betriebliche Ausbildung </a:t>
            </a:r>
            <a:r>
              <a:rPr lang="de-DE" dirty="0" smtClean="0"/>
              <a:t>muss vom </a:t>
            </a:r>
            <a:r>
              <a:rPr lang="de-DE" dirty="0" smtClean="0"/>
              <a:t>A</a:t>
            </a:r>
            <a:r>
              <a:rPr lang="de-DE" dirty="0" smtClean="0"/>
              <a:t>rbeitgeber gezahlt werden. </a:t>
            </a:r>
            <a:endParaRPr lang="de-DE" dirty="0"/>
          </a:p>
          <a:p>
            <a:pPr>
              <a:lnSpc>
                <a:spcPct val="110000"/>
              </a:lnSpc>
            </a:pPr>
            <a:r>
              <a:rPr lang="de-DE" dirty="0" smtClean="0"/>
              <a:t>Erster Schritt zur Stärkung der ehrenamtlichen </a:t>
            </a:r>
            <a:r>
              <a:rPr lang="de-DE" dirty="0"/>
              <a:t>Prüferinnen und Prüfer </a:t>
            </a:r>
            <a:r>
              <a:rPr lang="de-DE" dirty="0" smtClean="0"/>
              <a:t>durch </a:t>
            </a:r>
            <a:r>
              <a:rPr lang="de-DE" dirty="0"/>
              <a:t>eine gesetzlich garantierte </a:t>
            </a:r>
            <a:r>
              <a:rPr lang="de-DE" dirty="0" smtClean="0"/>
              <a:t>Freistellung, allerdings ohne Fortzahlung des </a:t>
            </a:r>
            <a:r>
              <a:rPr lang="de-DE" dirty="0" smtClean="0"/>
              <a:t>Einkommens. 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Parität im Prüfungswesen </a:t>
            </a:r>
            <a:r>
              <a:rPr lang="de-DE" dirty="0" smtClean="0"/>
              <a:t>bleibt erhalten, </a:t>
            </a:r>
            <a:r>
              <a:rPr lang="de-DE" dirty="0" smtClean="0"/>
              <a:t>Prüferdelegation nur im Einvernehmen mit dem </a:t>
            </a:r>
            <a:r>
              <a:rPr lang="de-DE" dirty="0" smtClean="0"/>
              <a:t>Prüfungsausschuss.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Mehr Transparenz zur Besetzung der Prüfungsausschüsse für </a:t>
            </a:r>
            <a:r>
              <a:rPr lang="de-DE" dirty="0" smtClean="0"/>
              <a:t>Gewerkschaften.</a:t>
            </a:r>
            <a:endParaRPr lang="de-DE" dirty="0" smtClean="0"/>
          </a:p>
          <a:p>
            <a:pPr>
              <a:lnSpc>
                <a:spcPct val="110000"/>
              </a:lnSpc>
            </a:pPr>
            <a:r>
              <a:rPr lang="de-DE" dirty="0" smtClean="0"/>
              <a:t>Problem: Bei schriftlichen Prüfungen, die in Multiple-Choice-Form durchgeführt werden, nehmen Prüfungsausschüsse keine Bewertung mehr vor.   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0825" y="786024"/>
            <a:ext cx="8642349" cy="495300"/>
          </a:xfrm>
        </p:spPr>
        <p:txBody>
          <a:bodyPr/>
          <a:lstStyle/>
          <a:p>
            <a:r>
              <a:rPr lang="de-DE" sz="2000" dirty="0" smtClean="0"/>
              <a:t>Verbesserungen für Azubis und Prüfer*innen aber mit Haken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810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Hier muss nachgelegt werden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1419622"/>
            <a:ext cx="8642349" cy="324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 smtClean="0">
                <a:latin typeface="+mn-lt"/>
              </a:rPr>
              <a:t>Die Praxisphasen des</a:t>
            </a:r>
            <a:r>
              <a:rPr lang="de-DE" dirty="0" smtClean="0">
                <a:latin typeface="+mn-lt"/>
              </a:rPr>
              <a:t> duale Studiums sind nicht im neue Berufsbildungsgesetz aufgenommen.</a:t>
            </a:r>
            <a:endParaRPr lang="de-D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de-DE" dirty="0" smtClean="0">
                <a:latin typeface="+mn-lt"/>
              </a:rPr>
              <a:t>Das duale </a:t>
            </a:r>
            <a:r>
              <a:rPr lang="de-DE" dirty="0" smtClean="0">
                <a:latin typeface="+mn-lt"/>
              </a:rPr>
              <a:t>Studium ist </a:t>
            </a:r>
            <a:r>
              <a:rPr lang="de-DE" dirty="0">
                <a:latin typeface="+mn-lt"/>
              </a:rPr>
              <a:t>Bestandteil </a:t>
            </a:r>
            <a:r>
              <a:rPr lang="de-DE" dirty="0" smtClean="0">
                <a:latin typeface="+mn-lt"/>
              </a:rPr>
              <a:t>eines im </a:t>
            </a:r>
            <a:r>
              <a:rPr lang="de-DE" dirty="0">
                <a:latin typeface="+mn-lt"/>
              </a:rPr>
              <a:t>Bundestag  </a:t>
            </a:r>
            <a:r>
              <a:rPr lang="de-DE" dirty="0" smtClean="0">
                <a:latin typeface="+mn-lt"/>
              </a:rPr>
              <a:t>beschlossenen Entschließungsantrag </a:t>
            </a:r>
            <a:r>
              <a:rPr lang="de-DE" dirty="0" smtClean="0">
                <a:latin typeface="+mn-lt"/>
              </a:rPr>
              <a:t>der </a:t>
            </a:r>
            <a:r>
              <a:rPr lang="de-DE" dirty="0" smtClean="0">
                <a:latin typeface="+mn-lt"/>
              </a:rPr>
              <a:t>Regierungskoalition.</a:t>
            </a:r>
            <a:endParaRPr lang="de-DE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Entschließungsantrag der Regierungsfraktionen: </a:t>
            </a:r>
            <a:endParaRPr lang="de-DE" dirty="0" smtClean="0"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de-DE" dirty="0" smtClean="0">
                <a:latin typeface="+mn-lt"/>
              </a:rPr>
              <a:t>Wissenschaftliche </a:t>
            </a:r>
            <a:r>
              <a:rPr lang="de-DE" dirty="0" smtClean="0">
                <a:latin typeface="+mn-lt"/>
              </a:rPr>
              <a:t>Untersuchung zu </a:t>
            </a:r>
            <a:r>
              <a:rPr lang="de-DE" dirty="0">
                <a:latin typeface="+mn-lt"/>
              </a:rPr>
              <a:t>R</a:t>
            </a:r>
            <a:r>
              <a:rPr lang="de-DE" dirty="0" smtClean="0">
                <a:latin typeface="+mn-lt"/>
              </a:rPr>
              <a:t>egelungsbedarfen beim dualen </a:t>
            </a:r>
            <a:r>
              <a:rPr lang="de-DE" dirty="0" smtClean="0">
                <a:latin typeface="+mn-lt"/>
              </a:rPr>
              <a:t>Studium</a:t>
            </a:r>
            <a:r>
              <a:rPr lang="de-DE" dirty="0" smtClean="0">
                <a:latin typeface="+mn-lt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de-DE" dirty="0" smtClean="0">
                <a:latin typeface="+mn-lt"/>
              </a:rPr>
              <a:t>Empfehlung </a:t>
            </a:r>
            <a:r>
              <a:rPr lang="de-DE" dirty="0" smtClean="0">
                <a:latin typeface="+mn-lt"/>
              </a:rPr>
              <a:t>des BIBB-Hauptausschuss im Zusammenwirken mit der KMK bis </a:t>
            </a:r>
            <a:r>
              <a:rPr lang="de-DE" dirty="0">
                <a:latin typeface="+mn-lt"/>
              </a:rPr>
              <a:t>Frühjahr </a:t>
            </a:r>
            <a:r>
              <a:rPr lang="de-DE" dirty="0" smtClean="0">
                <a:latin typeface="+mn-lt"/>
              </a:rPr>
              <a:t>2022, Zwischenbericht </a:t>
            </a:r>
            <a:r>
              <a:rPr lang="de-DE" dirty="0" smtClean="0">
                <a:latin typeface="+mn-lt"/>
              </a:rPr>
              <a:t>2021.</a:t>
            </a:r>
          </a:p>
          <a:p>
            <a:pPr marL="1350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0826" y="757238"/>
            <a:ext cx="8642349" cy="495300"/>
          </a:xfrm>
        </p:spPr>
        <p:txBody>
          <a:bodyPr/>
          <a:lstStyle/>
          <a:p>
            <a:r>
              <a:rPr lang="de-DE" sz="2000" dirty="0" smtClean="0"/>
              <a:t>Aufnahme des dualen Studium in das BBiG bleibt strittig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378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195486"/>
            <a:ext cx="7264541" cy="756369"/>
          </a:xfrm>
        </p:spPr>
        <p:txBody>
          <a:bodyPr/>
          <a:lstStyle/>
          <a:p>
            <a:r>
              <a:rPr lang="de-DE" sz="3200" dirty="0" smtClean="0"/>
              <a:t>Keine qualitativen Verbesserungen in der Fortbildung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1538366"/>
            <a:ext cx="8642349" cy="32656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 smtClean="0">
                <a:latin typeface="+mn-lt"/>
              </a:rPr>
              <a:t>Die </a:t>
            </a:r>
            <a:r>
              <a:rPr lang="de-DE" dirty="0" smtClean="0">
                <a:latin typeface="+mn-lt"/>
              </a:rPr>
              <a:t>Fortbildungsstufen werden mit „Berufsspezialist“, „Bachelor </a:t>
            </a:r>
            <a:r>
              <a:rPr lang="de-DE" dirty="0">
                <a:latin typeface="+mn-lt"/>
              </a:rPr>
              <a:t>Professional“ </a:t>
            </a:r>
            <a:r>
              <a:rPr lang="de-DE" dirty="0" smtClean="0">
                <a:latin typeface="+mn-lt"/>
              </a:rPr>
              <a:t>und „Master </a:t>
            </a:r>
            <a:r>
              <a:rPr lang="de-DE" dirty="0">
                <a:latin typeface="+mn-lt"/>
              </a:rPr>
              <a:t>Professional“ </a:t>
            </a:r>
            <a:r>
              <a:rPr lang="de-DE" dirty="0" smtClean="0">
                <a:latin typeface="+mn-lt"/>
              </a:rPr>
              <a:t>bezeichnet.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+mn-lt"/>
              </a:rPr>
              <a:t>Für die Fortbildungsstufen werden Lernumfänge beschrieben:</a:t>
            </a:r>
          </a:p>
          <a:p>
            <a:pPr lvl="1">
              <a:lnSpc>
                <a:spcPct val="110000"/>
              </a:lnSpc>
            </a:pPr>
            <a:r>
              <a:rPr lang="de-DE" dirty="0" smtClean="0">
                <a:latin typeface="+mn-lt"/>
              </a:rPr>
              <a:t>„</a:t>
            </a:r>
            <a:r>
              <a:rPr lang="de-DE" dirty="0">
                <a:latin typeface="+mn-lt"/>
              </a:rPr>
              <a:t>Berufsspezialist</a:t>
            </a:r>
            <a:r>
              <a:rPr lang="de-DE" dirty="0" smtClean="0">
                <a:latin typeface="+mn-lt"/>
              </a:rPr>
              <a:t>“ mindestens 400 Stunden.</a:t>
            </a:r>
          </a:p>
          <a:p>
            <a:pPr lvl="1">
              <a:lnSpc>
                <a:spcPct val="110000"/>
              </a:lnSpc>
            </a:pPr>
            <a:r>
              <a:rPr lang="de-DE" dirty="0" smtClean="0">
                <a:latin typeface="+mn-lt"/>
              </a:rPr>
              <a:t>„</a:t>
            </a:r>
            <a:r>
              <a:rPr lang="de-DE" dirty="0">
                <a:latin typeface="+mn-lt"/>
              </a:rPr>
              <a:t>Bachelor Professional“ </a:t>
            </a:r>
            <a:r>
              <a:rPr lang="de-DE" dirty="0" smtClean="0">
                <a:latin typeface="+mn-lt"/>
              </a:rPr>
              <a:t>mindestens 1200 Stunden.</a:t>
            </a:r>
          </a:p>
          <a:p>
            <a:pPr lvl="1">
              <a:lnSpc>
                <a:spcPct val="110000"/>
              </a:lnSpc>
            </a:pPr>
            <a:r>
              <a:rPr lang="de-DE" dirty="0" smtClean="0">
                <a:latin typeface="+mn-lt"/>
              </a:rPr>
              <a:t>„</a:t>
            </a:r>
            <a:r>
              <a:rPr lang="de-DE" dirty="0">
                <a:latin typeface="+mn-lt"/>
              </a:rPr>
              <a:t>Master Professional</a:t>
            </a:r>
            <a:r>
              <a:rPr lang="de-DE" dirty="0" smtClean="0">
                <a:latin typeface="+mn-lt"/>
              </a:rPr>
              <a:t>“ mindestens 1600 Stunden. </a:t>
            </a: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+mn-lt"/>
              </a:rPr>
              <a:t>Bei der Fortbildung bleibt es bei der Titel-Kosmetik, inhaltliche Vorgaben, in Form von Fortbildungsrahmenpläne wird es zunächst nicht geben.</a:t>
            </a:r>
          </a:p>
          <a:p>
            <a:pPr>
              <a:lnSpc>
                <a:spcPct val="110000"/>
              </a:lnSpc>
            </a:pPr>
            <a:r>
              <a:rPr lang="de-DE" dirty="0" smtClean="0">
                <a:latin typeface="+mn-lt"/>
              </a:rPr>
              <a:t>Entschließungsantrag </a:t>
            </a:r>
            <a:r>
              <a:rPr lang="de-DE" dirty="0">
                <a:latin typeface="+mn-lt"/>
              </a:rPr>
              <a:t>der Regierungsfraktionen: </a:t>
            </a:r>
            <a:r>
              <a:rPr lang="de-DE" dirty="0" smtClean="0">
                <a:latin typeface="+mn-lt"/>
              </a:rPr>
              <a:t>Zu </a:t>
            </a:r>
            <a:r>
              <a:rPr lang="de-DE" dirty="0">
                <a:latin typeface="+mn-lt"/>
              </a:rPr>
              <a:t>evaluieren sind auch die Fortbildungsstufen hinsichtlich strukturellen oder qualitativen Verbesserungsbedarfs.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0825" y="1043066"/>
            <a:ext cx="8642349" cy="495300"/>
          </a:xfrm>
        </p:spPr>
        <p:txBody>
          <a:bodyPr/>
          <a:lstStyle/>
          <a:p>
            <a:r>
              <a:rPr lang="de-DE" sz="2000" dirty="0" smtClean="0"/>
              <a:t>Evaluation vorgesehen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704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303213"/>
            <a:ext cx="7777558" cy="454025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Wichtige Themen wurden nicht aufgegriffen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6" y="1491630"/>
            <a:ext cx="8642349" cy="30243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dirty="0" smtClean="0"/>
              <a:t>Keine Regelung zur Übernahme von Ausgebildeten (Ankündigungsfrist).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Keine verbindlichere Regelung zu betrieblichen Ausbildungsplänen.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Der Vorschlag, eine </a:t>
            </a:r>
            <a:r>
              <a:rPr lang="de-DE" sz="2000" dirty="0" err="1" smtClean="0"/>
              <a:t>Ausbildungsstättenverordnung</a:t>
            </a:r>
            <a:r>
              <a:rPr lang="de-DE" sz="2000" dirty="0" smtClean="0"/>
              <a:t> vorzusehen, wurde nicht aufgegriffen.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Keine Weiterbildungsansprüche für Ausbildungspersonal.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Die AEVO wurde nicht verbindlicher geregelt.</a:t>
            </a:r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0825" y="821362"/>
            <a:ext cx="8642349" cy="495300"/>
          </a:xfrm>
        </p:spPr>
        <p:txBody>
          <a:bodyPr/>
          <a:lstStyle/>
          <a:p>
            <a:r>
              <a:rPr lang="de-DE" sz="2000" dirty="0" smtClean="0"/>
              <a:t>Übernahme, Qualität der Ausbildung, Ausbildungspersonal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408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Nach der Reform ist vor der Reform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7" y="1876087"/>
            <a:ext cx="8353622" cy="21194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 smtClean="0"/>
              <a:t>Enquete-Kommission berufliche Bildung in der digitalen Arbeitswelt: Unsere Vorschläge zu die Handlungs</a:t>
            </a:r>
            <a:r>
              <a:rPr lang="de-DE" sz="2000" dirty="0"/>
              <a:t>e</a:t>
            </a:r>
            <a:r>
              <a:rPr lang="de-DE" sz="2000" dirty="0" smtClean="0"/>
              <a:t>mpfehlungen machen.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Umsetzung des Entschließungsantrag bearbeiten.</a:t>
            </a:r>
          </a:p>
          <a:p>
            <a:pPr>
              <a:lnSpc>
                <a:spcPct val="100000"/>
              </a:lnSpc>
            </a:pPr>
            <a:r>
              <a:rPr lang="de-DE" sz="2000" dirty="0" smtClean="0"/>
              <a:t>Evaluation der </a:t>
            </a:r>
            <a:r>
              <a:rPr lang="de-DE" sz="2000" dirty="0" err="1" smtClean="0"/>
              <a:t>MiAV</a:t>
            </a:r>
            <a:r>
              <a:rPr lang="de-DE" sz="2000" dirty="0" smtClean="0"/>
              <a:t>, der Prüferdelegation und der neuen Prüfungsanrechnung begleiten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 smtClean="0"/>
              <a:t>Es bleibt viel zu </a:t>
            </a:r>
            <a:r>
              <a:rPr lang="de-DE" sz="2000" dirty="0" smtClean="0"/>
              <a:t>tun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945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4" y="213970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+mj-lt"/>
              </a:rPr>
              <a:t>Vielen Dank für Eure Aufmerksamkeit!</a:t>
            </a:r>
            <a:endParaRPr lang="de-DE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8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4.02.17"/>
  <p:tag name="AS_TITLE" val="Aspose.Slides for .NET 4.0"/>
  <p:tag name="AS_VERSION" val="14.1.2.0"/>
</p:tagLst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2.xml><?xml version="1.0" encoding="utf-8"?>
<a:theme xmlns:a="http://schemas.openxmlformats.org/drawingml/2006/main" name="1_Office">
  <a:themeElements>
    <a:clrScheme name="Benutzerdefiniert Diagramm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E2051A"/>
      </a:accent1>
      <a:accent2>
        <a:srgbClr val="A2A1A1"/>
      </a:accent2>
      <a:accent3>
        <a:srgbClr val="4B4A4A"/>
      </a:accent3>
      <a:accent4>
        <a:srgbClr val="1D1D1D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JU Folienmaster 2019.potx [Schreibgeschützt]" id="{EBF93239-471A-48A2-A616-9DE55005AF20}" vid="{F35C36C6-73A0-44E3-B84D-1B10E1F3DD8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Bildschirmpräsentation (16:9)</PresentationFormat>
  <Paragraphs>51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Meta Head IGM Cond Black</vt:lpstr>
      <vt:lpstr>Meta Head IGM Cond Light</vt:lpstr>
      <vt:lpstr>Meta IGM</vt:lpstr>
      <vt:lpstr>Office</vt:lpstr>
      <vt:lpstr>1_Office</vt:lpstr>
      <vt:lpstr>BBiG-Reform – eine erste Bewertung</vt:lpstr>
      <vt:lpstr>Mindestausbildungsvergütung</vt:lpstr>
      <vt:lpstr>Die Richtung stimmt</vt:lpstr>
      <vt:lpstr>Hier muss nachgelegt werden</vt:lpstr>
      <vt:lpstr>Keine qualitativen Verbesserungen in der Fortbildung</vt:lpstr>
      <vt:lpstr>Wichtige Themen wurden nicht aufgegriffen</vt:lpstr>
      <vt:lpstr>Nach der Reform ist vor der Reform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Transformationsatlas</dc:title>
  <dc:creator>Antje.Utecht@igmetall.de</dc:creator>
  <cp:lastModifiedBy>Ressel, Thomas</cp:lastModifiedBy>
  <cp:revision>501</cp:revision>
  <cp:lastPrinted>2019-10-23T08:22:49Z</cp:lastPrinted>
  <dcterms:created xsi:type="dcterms:W3CDTF">2019-05-13T17:10:53Z</dcterms:created>
  <dcterms:modified xsi:type="dcterms:W3CDTF">2019-10-25T10:27:09Z</dcterms:modified>
</cp:coreProperties>
</file>